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handoutMasterIdLst>
    <p:handoutMasterId r:id="rId15"/>
  </p:handoutMasterIdLst>
  <p:sldIdLst>
    <p:sldId id="257" r:id="rId2"/>
    <p:sldId id="284" r:id="rId3"/>
    <p:sldId id="276" r:id="rId4"/>
    <p:sldId id="277" r:id="rId5"/>
    <p:sldId id="256" r:id="rId6"/>
    <p:sldId id="285" r:id="rId7"/>
    <p:sldId id="278" r:id="rId8"/>
    <p:sldId id="279" r:id="rId9"/>
    <p:sldId id="280" r:id="rId10"/>
    <p:sldId id="281" r:id="rId11"/>
    <p:sldId id="282" r:id="rId12"/>
    <p:sldId id="286" r:id="rId13"/>
    <p:sldId id="274" r:id="rId14"/>
  </p:sldIdLst>
  <p:sldSz cx="7772400" cy="10058400"/>
  <p:notesSz cx="7102475" cy="9388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6" autoAdjust="0"/>
    <p:restoredTop sz="94660"/>
  </p:normalViewPr>
  <p:slideViewPr>
    <p:cSldViewPr snapToGrid="0">
      <p:cViewPr>
        <p:scale>
          <a:sx n="80" d="100"/>
          <a:sy n="80" d="100"/>
        </p:scale>
        <p:origin x="-1854" y="-78"/>
      </p:cViewPr>
      <p:guideLst>
        <p:guide orient="horz" pos="3168"/>
        <p:guide pos="2448"/>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3780" y="-72"/>
      </p:cViewPr>
      <p:guideLst>
        <p:guide orient="horz" pos="2957"/>
        <p:guide pos="2237"/>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163" cy="469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022725" y="0"/>
            <a:ext cx="3078163" cy="469900"/>
          </a:xfrm>
          <a:prstGeom prst="rect">
            <a:avLst/>
          </a:prstGeom>
        </p:spPr>
        <p:txBody>
          <a:bodyPr vert="horz" lIns="91440" tIns="45720" rIns="91440" bIns="45720" rtlCol="0"/>
          <a:lstStyle>
            <a:lvl1pPr algn="r">
              <a:defRPr sz="1200"/>
            </a:lvl1pPr>
          </a:lstStyle>
          <a:p>
            <a:fld id="{F0EEDCA8-76FC-47AD-A98E-4E833D6EAD62}" type="datetimeFigureOut">
              <a:rPr lang="en-US" smtClean="0"/>
              <a:pPr/>
              <a:t>2/13/2020</a:t>
            </a:fld>
            <a:endParaRPr lang="en-US"/>
          </a:p>
        </p:txBody>
      </p:sp>
      <p:sp>
        <p:nvSpPr>
          <p:cNvPr id="4" name="Footer Placeholder 3"/>
          <p:cNvSpPr>
            <a:spLocks noGrp="1"/>
          </p:cNvSpPr>
          <p:nvPr>
            <p:ph type="ftr" sz="quarter" idx="2"/>
          </p:nvPr>
        </p:nvSpPr>
        <p:spPr>
          <a:xfrm>
            <a:off x="0" y="8916988"/>
            <a:ext cx="3078163" cy="469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022725" y="8916988"/>
            <a:ext cx="3078163" cy="469900"/>
          </a:xfrm>
          <a:prstGeom prst="rect">
            <a:avLst/>
          </a:prstGeom>
        </p:spPr>
        <p:txBody>
          <a:bodyPr vert="horz" lIns="91440" tIns="45720" rIns="91440" bIns="45720" rtlCol="0" anchor="b"/>
          <a:lstStyle>
            <a:lvl1pPr algn="r">
              <a:defRPr sz="1200"/>
            </a:lvl1pPr>
          </a:lstStyle>
          <a:p>
            <a:fld id="{88AD8F3A-0DA8-41B0-9E8F-EC8A53626797}"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7D31143-DB98-401A-8352-9C2FF279E014}" type="datetimeFigureOut">
              <a:rPr lang="en-US" smtClean="0"/>
              <a:pPr/>
              <a:t>2/13/2020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18F72E-6291-4DE9-93E7-FBD21FA41077}" type="slidenum">
              <a:rPr lang="en-US" smtClean="0"/>
              <a:pPr/>
              <a:t>‹#›</a:t>
            </a:fld>
            <a:endParaRPr lang="en-US"/>
          </a:p>
        </p:txBody>
      </p:sp>
    </p:spTree>
    <p:extLst>
      <p:ext uri="{BB962C8B-B14F-4D97-AF65-F5344CB8AC3E}">
        <p14:creationId xmlns="" xmlns:p14="http://schemas.microsoft.com/office/powerpoint/2010/main" val="33933336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D31143-DB98-401A-8352-9C2FF279E014}" type="datetimeFigureOut">
              <a:rPr lang="en-US" smtClean="0"/>
              <a:pPr/>
              <a:t>2/13/2020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18F72E-6291-4DE9-93E7-FBD21FA41077}" type="slidenum">
              <a:rPr lang="en-US" smtClean="0"/>
              <a:pPr/>
              <a:t>‹#›</a:t>
            </a:fld>
            <a:endParaRPr lang="en-US"/>
          </a:p>
        </p:txBody>
      </p:sp>
    </p:spTree>
    <p:extLst>
      <p:ext uri="{BB962C8B-B14F-4D97-AF65-F5344CB8AC3E}">
        <p14:creationId xmlns="" xmlns:p14="http://schemas.microsoft.com/office/powerpoint/2010/main" val="762395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D31143-DB98-401A-8352-9C2FF279E014}" type="datetimeFigureOut">
              <a:rPr lang="en-US" smtClean="0"/>
              <a:pPr/>
              <a:t>2/13/2020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18F72E-6291-4DE9-93E7-FBD21FA41077}" type="slidenum">
              <a:rPr lang="en-US" smtClean="0"/>
              <a:pPr/>
              <a:t>‹#›</a:t>
            </a:fld>
            <a:endParaRPr lang="en-US"/>
          </a:p>
        </p:txBody>
      </p:sp>
    </p:spTree>
    <p:extLst>
      <p:ext uri="{BB962C8B-B14F-4D97-AF65-F5344CB8AC3E}">
        <p14:creationId xmlns="" xmlns:p14="http://schemas.microsoft.com/office/powerpoint/2010/main" val="1306817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D31143-DB98-401A-8352-9C2FF279E014}" type="datetimeFigureOut">
              <a:rPr lang="en-US" smtClean="0"/>
              <a:pPr/>
              <a:t>2/13/2020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18F72E-6291-4DE9-93E7-FBD21FA41077}" type="slidenum">
              <a:rPr lang="en-US" smtClean="0"/>
              <a:pPr/>
              <a:t>‹#›</a:t>
            </a:fld>
            <a:endParaRPr lang="en-US"/>
          </a:p>
        </p:txBody>
      </p:sp>
    </p:spTree>
    <p:extLst>
      <p:ext uri="{BB962C8B-B14F-4D97-AF65-F5344CB8AC3E}">
        <p14:creationId xmlns="" xmlns:p14="http://schemas.microsoft.com/office/powerpoint/2010/main" val="3922451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7D31143-DB98-401A-8352-9C2FF279E014}" type="datetimeFigureOut">
              <a:rPr lang="en-US" smtClean="0"/>
              <a:pPr/>
              <a:t>2/13/2020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18F72E-6291-4DE9-93E7-FBD21FA41077}" type="slidenum">
              <a:rPr lang="en-US" smtClean="0"/>
              <a:pPr/>
              <a:t>‹#›</a:t>
            </a:fld>
            <a:endParaRPr lang="en-US"/>
          </a:p>
        </p:txBody>
      </p:sp>
    </p:spTree>
    <p:extLst>
      <p:ext uri="{BB962C8B-B14F-4D97-AF65-F5344CB8AC3E}">
        <p14:creationId xmlns="" xmlns:p14="http://schemas.microsoft.com/office/powerpoint/2010/main" val="318714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7D31143-DB98-401A-8352-9C2FF279E014}" type="datetimeFigureOut">
              <a:rPr lang="en-US" smtClean="0"/>
              <a:pPr/>
              <a:t>2/13/2020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18F72E-6291-4DE9-93E7-FBD21FA41077}" type="slidenum">
              <a:rPr lang="en-US" smtClean="0"/>
              <a:pPr/>
              <a:t>‹#›</a:t>
            </a:fld>
            <a:endParaRPr lang="en-US"/>
          </a:p>
        </p:txBody>
      </p:sp>
    </p:spTree>
    <p:extLst>
      <p:ext uri="{BB962C8B-B14F-4D97-AF65-F5344CB8AC3E}">
        <p14:creationId xmlns="" xmlns:p14="http://schemas.microsoft.com/office/powerpoint/2010/main" val="2467052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7D31143-DB98-401A-8352-9C2FF279E014}" type="datetimeFigureOut">
              <a:rPr lang="en-US" smtClean="0"/>
              <a:pPr/>
              <a:t>2/13/2020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818F72E-6291-4DE9-93E7-FBD21FA41077}" type="slidenum">
              <a:rPr lang="en-US" smtClean="0"/>
              <a:pPr/>
              <a:t>‹#›</a:t>
            </a:fld>
            <a:endParaRPr lang="en-US"/>
          </a:p>
        </p:txBody>
      </p:sp>
    </p:spTree>
    <p:extLst>
      <p:ext uri="{BB962C8B-B14F-4D97-AF65-F5344CB8AC3E}">
        <p14:creationId xmlns="" xmlns:p14="http://schemas.microsoft.com/office/powerpoint/2010/main" val="116780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D31143-DB98-401A-8352-9C2FF279E014}" type="datetimeFigureOut">
              <a:rPr lang="en-US" smtClean="0"/>
              <a:pPr/>
              <a:t>2/13/2020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818F72E-6291-4DE9-93E7-FBD21FA41077}" type="slidenum">
              <a:rPr lang="en-US" smtClean="0"/>
              <a:pPr/>
              <a:t>‹#›</a:t>
            </a:fld>
            <a:endParaRPr lang="en-US"/>
          </a:p>
        </p:txBody>
      </p:sp>
    </p:spTree>
    <p:extLst>
      <p:ext uri="{BB962C8B-B14F-4D97-AF65-F5344CB8AC3E}">
        <p14:creationId xmlns="" xmlns:p14="http://schemas.microsoft.com/office/powerpoint/2010/main" val="955036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D31143-DB98-401A-8352-9C2FF279E014}" type="datetimeFigureOut">
              <a:rPr lang="en-US" smtClean="0"/>
              <a:pPr/>
              <a:t>2/13/2020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818F72E-6291-4DE9-93E7-FBD21FA41077}" type="slidenum">
              <a:rPr lang="en-US" smtClean="0"/>
              <a:pPr/>
              <a:t>‹#›</a:t>
            </a:fld>
            <a:endParaRPr lang="en-US"/>
          </a:p>
        </p:txBody>
      </p:sp>
    </p:spTree>
    <p:extLst>
      <p:ext uri="{BB962C8B-B14F-4D97-AF65-F5344CB8AC3E}">
        <p14:creationId xmlns="" xmlns:p14="http://schemas.microsoft.com/office/powerpoint/2010/main" val="495164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Edit Master text styles</a:t>
            </a:r>
          </a:p>
        </p:txBody>
      </p:sp>
      <p:sp>
        <p:nvSpPr>
          <p:cNvPr id="5" name="Date Placeholder 4"/>
          <p:cNvSpPr>
            <a:spLocks noGrp="1"/>
          </p:cNvSpPr>
          <p:nvPr>
            <p:ph type="dt" sz="half" idx="10"/>
          </p:nvPr>
        </p:nvSpPr>
        <p:spPr/>
        <p:txBody>
          <a:bodyPr/>
          <a:lstStyle/>
          <a:p>
            <a:fld id="{47D31143-DB98-401A-8352-9C2FF279E014}" type="datetimeFigureOut">
              <a:rPr lang="en-US" smtClean="0"/>
              <a:pPr/>
              <a:t>2/13/2020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18F72E-6291-4DE9-93E7-FBD21FA41077}" type="slidenum">
              <a:rPr lang="en-US" smtClean="0"/>
              <a:pPr/>
              <a:t>‹#›</a:t>
            </a:fld>
            <a:endParaRPr lang="en-US"/>
          </a:p>
        </p:txBody>
      </p:sp>
    </p:spTree>
    <p:extLst>
      <p:ext uri="{BB962C8B-B14F-4D97-AF65-F5344CB8AC3E}">
        <p14:creationId xmlns="" xmlns:p14="http://schemas.microsoft.com/office/powerpoint/2010/main" val="1699388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Edit Master text styles</a:t>
            </a:r>
          </a:p>
        </p:txBody>
      </p:sp>
      <p:sp>
        <p:nvSpPr>
          <p:cNvPr id="5" name="Date Placeholder 4"/>
          <p:cNvSpPr>
            <a:spLocks noGrp="1"/>
          </p:cNvSpPr>
          <p:nvPr>
            <p:ph type="dt" sz="half" idx="10"/>
          </p:nvPr>
        </p:nvSpPr>
        <p:spPr/>
        <p:txBody>
          <a:bodyPr/>
          <a:lstStyle/>
          <a:p>
            <a:fld id="{47D31143-DB98-401A-8352-9C2FF279E014}" type="datetimeFigureOut">
              <a:rPr lang="en-US" smtClean="0"/>
              <a:pPr/>
              <a:t>2/13/2020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18F72E-6291-4DE9-93E7-FBD21FA41077}" type="slidenum">
              <a:rPr lang="en-US" smtClean="0"/>
              <a:pPr/>
              <a:t>‹#›</a:t>
            </a:fld>
            <a:endParaRPr lang="en-US"/>
          </a:p>
        </p:txBody>
      </p:sp>
    </p:spTree>
    <p:extLst>
      <p:ext uri="{BB962C8B-B14F-4D97-AF65-F5344CB8AC3E}">
        <p14:creationId xmlns="" xmlns:p14="http://schemas.microsoft.com/office/powerpoint/2010/main" val="2526720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75000"/>
                  </a:schemeClr>
                </a:solidFill>
              </a:defRPr>
            </a:lvl1pPr>
          </a:lstStyle>
          <a:p>
            <a:fld id="{47D31143-DB98-401A-8352-9C2FF279E014}" type="datetimeFigureOut">
              <a:rPr lang="en-US" smtClean="0"/>
              <a:pPr/>
              <a:t>2/13/2020</a:t>
            </a:fld>
            <a:endParaRPr lang="en-US"/>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75000"/>
                  </a:schemeClr>
                </a:solidFill>
              </a:defRPr>
            </a:lvl1pPr>
          </a:lstStyle>
          <a:p>
            <a:fld id="{F818F72E-6291-4DE9-93E7-FBD21FA41077}" type="slidenum">
              <a:rPr lang="en-US" smtClean="0"/>
              <a:pPr/>
              <a:t>‹#›</a:t>
            </a:fld>
            <a:endParaRPr lang="en-US"/>
          </a:p>
        </p:txBody>
      </p:sp>
    </p:spTree>
    <p:extLst>
      <p:ext uri="{BB962C8B-B14F-4D97-AF65-F5344CB8AC3E}">
        <p14:creationId xmlns="" xmlns:p14="http://schemas.microsoft.com/office/powerpoint/2010/main" val="386301217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image" Target="../media/image72.jpeg"/><Relationship Id="rId13" Type="http://schemas.openxmlformats.org/officeDocument/2006/relationships/image" Target="../media/image48.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image" Target="../media/image66.jpeg"/><Relationship Id="rId1" Type="http://schemas.openxmlformats.org/officeDocument/2006/relationships/slideLayout" Target="../slideLayouts/slideLayout1.xml"/><Relationship Id="rId6" Type="http://schemas.openxmlformats.org/officeDocument/2006/relationships/image" Target="../media/image70.png"/><Relationship Id="rId11" Type="http://schemas.openxmlformats.org/officeDocument/2006/relationships/image" Target="../media/image75.jpeg"/><Relationship Id="rId5" Type="http://schemas.openxmlformats.org/officeDocument/2006/relationships/image" Target="../media/image69.png"/><Relationship Id="rId10" Type="http://schemas.openxmlformats.org/officeDocument/2006/relationships/image" Target="../media/image74.jpeg"/><Relationship Id="rId4" Type="http://schemas.openxmlformats.org/officeDocument/2006/relationships/image" Target="../media/image68.png"/><Relationship Id="rId9" Type="http://schemas.openxmlformats.org/officeDocument/2006/relationships/image" Target="../media/image73.png"/></Relationships>
</file>

<file path=ppt/slides/_rels/slide11.xml.rels><?xml version="1.0" encoding="UTF-8" standalone="yes"?>
<Relationships xmlns="http://schemas.openxmlformats.org/package/2006/relationships"><Relationship Id="rId8" Type="http://schemas.openxmlformats.org/officeDocument/2006/relationships/image" Target="../media/image83.jpeg"/><Relationship Id="rId3" Type="http://schemas.openxmlformats.org/officeDocument/2006/relationships/image" Target="../media/image78.jpeg"/><Relationship Id="rId7" Type="http://schemas.openxmlformats.org/officeDocument/2006/relationships/image" Target="../media/image82.jpeg"/><Relationship Id="rId2" Type="http://schemas.openxmlformats.org/officeDocument/2006/relationships/image" Target="../media/image77.png"/><Relationship Id="rId1" Type="http://schemas.openxmlformats.org/officeDocument/2006/relationships/slideLayout" Target="../slideLayouts/slideLayout1.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jpeg"/><Relationship Id="rId9" Type="http://schemas.openxmlformats.org/officeDocument/2006/relationships/image" Target="../media/image84.jpeg"/></Relationships>
</file>

<file path=ppt/slides/_rels/slide12.xml.rels><?xml version="1.0" encoding="UTF-8" standalone="yes"?>
<Relationships xmlns="http://schemas.openxmlformats.org/package/2006/relationships"><Relationship Id="rId8" Type="http://schemas.openxmlformats.org/officeDocument/2006/relationships/image" Target="../media/image89.jpeg"/><Relationship Id="rId3" Type="http://schemas.openxmlformats.org/officeDocument/2006/relationships/image" Target="../media/image85.png"/><Relationship Id="rId7" Type="http://schemas.openxmlformats.org/officeDocument/2006/relationships/image" Target="../media/image88.png"/><Relationship Id="rId2" Type="http://schemas.openxmlformats.org/officeDocument/2006/relationships/image" Target="../media/image77.png"/><Relationship Id="rId1" Type="http://schemas.openxmlformats.org/officeDocument/2006/relationships/slideLayout" Target="../slideLayouts/slideLayout1.xml"/><Relationship Id="rId6" Type="http://schemas.openxmlformats.org/officeDocument/2006/relationships/image" Target="../media/image87.jpeg"/><Relationship Id="rId5" Type="http://schemas.openxmlformats.org/officeDocument/2006/relationships/image" Target="../media/image86.jpe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91.png"/><Relationship Id="rId7" Type="http://schemas.openxmlformats.org/officeDocument/2006/relationships/image" Target="../media/image95.jpeg"/><Relationship Id="rId2" Type="http://schemas.openxmlformats.org/officeDocument/2006/relationships/image" Target="../media/image90.png"/><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93.png"/><Relationship Id="rId10" Type="http://schemas.openxmlformats.org/officeDocument/2006/relationships/image" Target="../media/image3.jpeg"/><Relationship Id="rId4" Type="http://schemas.openxmlformats.org/officeDocument/2006/relationships/image" Target="../media/image92.png"/><Relationship Id="rId9" Type="http://schemas.openxmlformats.org/officeDocument/2006/relationships/image" Target="../media/image96.pn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19.png"/><Relationship Id="rId20"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jpe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jpeg"/></Relationships>
</file>

<file path=ppt/slides/_rels/slide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26.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2.png"/><Relationship Id="rId4" Type="http://schemas.openxmlformats.org/officeDocument/2006/relationships/image" Target="../media/image37.png"/><Relationship Id="rId9" Type="http://schemas.openxmlformats.org/officeDocument/2006/relationships/image" Target="../media/image41.png"/></Relationships>
</file>

<file path=ppt/slides/_rels/slide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6.jpe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png"/><Relationship Id="rId4" Type="http://schemas.openxmlformats.org/officeDocument/2006/relationships/image" Target="../media/image41.png"/><Relationship Id="rId9" Type="http://schemas.openxmlformats.org/officeDocument/2006/relationships/image" Target="../media/image48.png"/></Relationships>
</file>

<file path=ppt/slides/_rels/slide7.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50.jpeg"/><Relationship Id="rId7" Type="http://schemas.openxmlformats.org/officeDocument/2006/relationships/image" Target="../media/image52.png"/><Relationship Id="rId2" Type="http://schemas.openxmlformats.org/officeDocument/2006/relationships/image" Target="../media/image49.jpeg"/><Relationship Id="rId1" Type="http://schemas.openxmlformats.org/officeDocument/2006/relationships/slideLayout" Target="../slideLayouts/slideLayout1.xml"/><Relationship Id="rId6" Type="http://schemas.openxmlformats.org/officeDocument/2006/relationships/image" Target="../media/image51.png"/><Relationship Id="rId11" Type="http://schemas.openxmlformats.org/officeDocument/2006/relationships/image" Target="../media/image55.jpeg"/><Relationship Id="rId5" Type="http://schemas.openxmlformats.org/officeDocument/2006/relationships/image" Target="../media/image41.png"/><Relationship Id="rId10" Type="http://schemas.openxmlformats.org/officeDocument/2006/relationships/image" Target="../media/image48.png"/><Relationship Id="rId4" Type="http://schemas.openxmlformats.org/officeDocument/2006/relationships/image" Target="../media/image37.png"/><Relationship Id="rId9" Type="http://schemas.openxmlformats.org/officeDocument/2006/relationships/image" Target="../media/image54.jpeg"/></Relationships>
</file>

<file path=ppt/slides/_rels/slide8.xml.rels><?xml version="1.0" encoding="UTF-8" standalone="yes"?>
<Relationships xmlns="http://schemas.openxmlformats.org/package/2006/relationships"><Relationship Id="rId3" Type="http://schemas.openxmlformats.org/officeDocument/2006/relationships/image" Target="../media/image57.jpeg"/><Relationship Id="rId7" Type="http://schemas.openxmlformats.org/officeDocument/2006/relationships/image" Target="../media/image60.jpeg"/><Relationship Id="rId2" Type="http://schemas.openxmlformats.org/officeDocument/2006/relationships/image" Target="../media/image56.png"/><Relationship Id="rId1"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48.png"/></Relationships>
</file>

<file path=ppt/slides/_rels/slide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A6BBE25D-3C02-40D4-9DDB-6521C8968692}"/>
              </a:ext>
            </a:extLst>
          </p:cNvPr>
          <p:cNvSpPr txBox="1"/>
          <p:nvPr/>
        </p:nvSpPr>
        <p:spPr>
          <a:xfrm>
            <a:off x="1336463" y="1430207"/>
            <a:ext cx="5099474" cy="1323439"/>
          </a:xfrm>
          <a:prstGeom prst="rect">
            <a:avLst/>
          </a:prstGeom>
          <a:noFill/>
        </p:spPr>
        <p:txBody>
          <a:bodyPr wrap="none" rtlCol="0">
            <a:spAutoFit/>
          </a:bodyPr>
          <a:lstStyle/>
          <a:p>
            <a:pPr algn="ctr"/>
            <a:r>
              <a:rPr lang="en-US" sz="4000" dirty="0">
                <a:latin typeface="Roboto" panose="02000000000000000000" pitchFamily="2" charset="0"/>
                <a:ea typeface="Roboto" panose="02000000000000000000" pitchFamily="2" charset="0"/>
              </a:rPr>
              <a:t>Base Bot</a:t>
            </a:r>
          </a:p>
          <a:p>
            <a:pPr algn="ctr"/>
            <a:r>
              <a:rPr lang="en-US" sz="4000" dirty="0">
                <a:latin typeface="Roboto" panose="02000000000000000000" pitchFamily="2" charset="0"/>
                <a:ea typeface="Roboto" panose="02000000000000000000" pitchFamily="2" charset="0"/>
              </a:rPr>
              <a:t>Building Instructions </a:t>
            </a:r>
          </a:p>
        </p:txBody>
      </p:sp>
      <p:sp>
        <p:nvSpPr>
          <p:cNvPr id="5" name="TextBox 4">
            <a:extLst>
              <a:ext uri="{FF2B5EF4-FFF2-40B4-BE49-F238E27FC236}">
                <a16:creationId xmlns="" xmlns:a16="http://schemas.microsoft.com/office/drawing/2014/main" id="{29E6F0CA-5385-4721-962D-EA94AC102227}"/>
              </a:ext>
            </a:extLst>
          </p:cNvPr>
          <p:cNvSpPr txBox="1"/>
          <p:nvPr/>
        </p:nvSpPr>
        <p:spPr>
          <a:xfrm>
            <a:off x="2970726" y="8432859"/>
            <a:ext cx="1830950" cy="707886"/>
          </a:xfrm>
          <a:prstGeom prst="rect">
            <a:avLst/>
          </a:prstGeom>
          <a:noFill/>
        </p:spPr>
        <p:txBody>
          <a:bodyPr wrap="none" rtlCol="0">
            <a:spAutoFit/>
          </a:bodyPr>
          <a:lstStyle/>
          <a:p>
            <a:pPr algn="ctr"/>
            <a:r>
              <a:rPr lang="en-US" sz="2000" b="1" dirty="0">
                <a:latin typeface="Roboto" panose="02000000000000000000" pitchFamily="2" charset="0"/>
                <a:ea typeface="Roboto" panose="02000000000000000000" pitchFamily="2" charset="0"/>
                <a:cs typeface="Calibri" panose="020F0502020204030204" pitchFamily="34" charset="0"/>
              </a:rPr>
              <a:t>Version </a:t>
            </a:r>
            <a:r>
              <a:rPr lang="en-US" sz="2000" b="1" dirty="0" smtClean="0">
                <a:latin typeface="Roboto" panose="02000000000000000000" pitchFamily="2" charset="0"/>
                <a:ea typeface="Roboto" panose="02000000000000000000" pitchFamily="2" charset="0"/>
                <a:cs typeface="Calibri" panose="020F0502020204030204" pitchFamily="34" charset="0"/>
              </a:rPr>
              <a:t>1.0.1</a:t>
            </a:r>
            <a:endParaRPr lang="en-US" sz="2000" b="1" dirty="0">
              <a:latin typeface="Roboto" panose="02000000000000000000" pitchFamily="2" charset="0"/>
              <a:ea typeface="Roboto" panose="02000000000000000000" pitchFamily="2" charset="0"/>
              <a:cs typeface="Calibri" panose="020F0502020204030204" pitchFamily="34" charset="0"/>
            </a:endParaRPr>
          </a:p>
          <a:p>
            <a:pPr algn="ctr"/>
            <a:r>
              <a:rPr lang="en-US" sz="2000" b="1" dirty="0">
                <a:latin typeface="Roboto" panose="02000000000000000000" pitchFamily="2" charset="0"/>
                <a:ea typeface="Roboto" panose="02000000000000000000" pitchFamily="2" charset="0"/>
                <a:cs typeface="Calibri" panose="020F0502020204030204" pitchFamily="34" charset="0"/>
              </a:rPr>
              <a:t>Modern Robotics, Inc.</a:t>
            </a:r>
          </a:p>
        </p:txBody>
      </p:sp>
      <p:pic>
        <p:nvPicPr>
          <p:cNvPr id="7" name="Picture 6">
            <a:extLst>
              <a:ext uri="{FF2B5EF4-FFF2-40B4-BE49-F238E27FC236}">
                <a16:creationId xmlns="" xmlns:a16="http://schemas.microsoft.com/office/drawing/2014/main" id="{C3E5E728-BDA4-4C76-B94C-22C4D7D06DC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6006657" y="9223091"/>
            <a:ext cx="1453896" cy="600522"/>
          </a:xfrm>
          <a:prstGeom prst="rect">
            <a:avLst/>
          </a:prstGeom>
        </p:spPr>
      </p:pic>
      <p:pic>
        <p:nvPicPr>
          <p:cNvPr id="9" name="Picture 8">
            <a:extLst>
              <a:ext uri="{FF2B5EF4-FFF2-40B4-BE49-F238E27FC236}">
                <a16:creationId xmlns="" xmlns:a16="http://schemas.microsoft.com/office/drawing/2014/main" id="{889D7689-955B-4B4B-9542-CF6A8F547DD8}"/>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206815" y="191788"/>
            <a:ext cx="2279679" cy="951212"/>
          </a:xfrm>
          <a:prstGeom prst="rect">
            <a:avLst/>
          </a:prstGeom>
        </p:spPr>
      </p:pic>
      <p:pic>
        <p:nvPicPr>
          <p:cNvPr id="3074" name="Picture 2" descr="C:\Users\Juvon-MR\Desktop\MyBot Base Bot\BBM2 Final.jpg"/>
          <p:cNvPicPr>
            <a:picLocks noChangeAspect="1" noChangeArrowheads="1"/>
          </p:cNvPicPr>
          <p:nvPr/>
        </p:nvPicPr>
        <p:blipFill>
          <a:blip r:embed="rId4" cstate="print"/>
          <a:srcRect l="14820" t="17838" r="20550" b="22422"/>
          <a:stretch>
            <a:fillRect/>
          </a:stretch>
        </p:blipFill>
        <p:spPr bwMode="auto">
          <a:xfrm>
            <a:off x="1211282" y="3123211"/>
            <a:ext cx="5023263" cy="4643252"/>
          </a:xfrm>
          <a:prstGeom prst="rect">
            <a:avLst/>
          </a:prstGeom>
          <a:noFill/>
        </p:spPr>
      </p:pic>
    </p:spTree>
    <p:extLst>
      <p:ext uri="{BB962C8B-B14F-4D97-AF65-F5344CB8AC3E}">
        <p14:creationId xmlns="" xmlns:p14="http://schemas.microsoft.com/office/powerpoint/2010/main" val="2385724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 xmlns:a16="http://schemas.microsoft.com/office/drawing/2014/main" id="{9F6F008C-C859-49D2-9418-935A11E8239D}"/>
              </a:ext>
            </a:extLst>
          </p:cNvPr>
          <p:cNvGrpSpPr/>
          <p:nvPr/>
        </p:nvGrpSpPr>
        <p:grpSpPr>
          <a:xfrm>
            <a:off x="395928" y="4972050"/>
            <a:ext cx="6981185" cy="114300"/>
            <a:chOff x="1583712" y="19888200"/>
            <a:chExt cx="27924738" cy="457200"/>
          </a:xfrm>
        </p:grpSpPr>
        <p:sp>
          <p:nvSpPr>
            <p:cNvPr id="4" name="Rectangle 3">
              <a:extLst>
                <a:ext uri="{FF2B5EF4-FFF2-40B4-BE49-F238E27FC236}">
                  <a16:creationId xmlns="" xmlns:a16="http://schemas.microsoft.com/office/drawing/2014/main" id="{D5D303E8-1F90-4AD3-8F62-13C833BA521C}"/>
                </a:ext>
              </a:extLst>
            </p:cNvPr>
            <p:cNvSpPr/>
            <p:nvPr/>
          </p:nvSpPr>
          <p:spPr>
            <a:xfrm>
              <a:off x="1828800" y="19888200"/>
              <a:ext cx="2743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dirty="0">
                <a:latin typeface="Roboto" panose="02000000000000000000" pitchFamily="2" charset="0"/>
                <a:ea typeface="Roboto" panose="02000000000000000000" pitchFamily="2" charset="0"/>
              </a:endParaRPr>
            </a:p>
          </p:txBody>
        </p:sp>
        <p:sp>
          <p:nvSpPr>
            <p:cNvPr id="5" name="Oval 4">
              <a:extLst>
                <a:ext uri="{FF2B5EF4-FFF2-40B4-BE49-F238E27FC236}">
                  <a16:creationId xmlns="" xmlns:a16="http://schemas.microsoft.com/office/drawing/2014/main" id="{C8FFF7D9-D222-42D4-8D24-272631EC7C3B}"/>
                </a:ext>
              </a:extLst>
            </p:cNvPr>
            <p:cNvSpPr/>
            <p:nvPr/>
          </p:nvSpPr>
          <p:spPr>
            <a:xfrm>
              <a:off x="29051250"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6" name="Oval 5">
              <a:extLst>
                <a:ext uri="{FF2B5EF4-FFF2-40B4-BE49-F238E27FC236}">
                  <a16:creationId xmlns="" xmlns:a16="http://schemas.microsoft.com/office/drawing/2014/main" id="{F99C8D66-AF8D-4851-8A59-0CC686EAFB55}"/>
                </a:ext>
              </a:extLst>
            </p:cNvPr>
            <p:cNvSpPr/>
            <p:nvPr/>
          </p:nvSpPr>
          <p:spPr>
            <a:xfrm>
              <a:off x="1583712"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grpSp>
      <p:sp>
        <p:nvSpPr>
          <p:cNvPr id="8" name="TextBox 7">
            <a:extLst>
              <a:ext uri="{FF2B5EF4-FFF2-40B4-BE49-F238E27FC236}">
                <a16:creationId xmlns="" xmlns:a16="http://schemas.microsoft.com/office/drawing/2014/main" id="{5ADF12CE-F65C-4E5A-8BF5-ABB5A91A1AAA}"/>
              </a:ext>
            </a:extLst>
          </p:cNvPr>
          <p:cNvSpPr txBox="1"/>
          <p:nvPr/>
        </p:nvSpPr>
        <p:spPr>
          <a:xfrm>
            <a:off x="211781" y="278249"/>
            <a:ext cx="490840" cy="669414"/>
          </a:xfrm>
          <a:prstGeom prst="rect">
            <a:avLst/>
          </a:prstGeom>
          <a:noFill/>
        </p:spPr>
        <p:txBody>
          <a:bodyPr wrap="none" rtlCol="0">
            <a:spAutoFit/>
          </a:bodyPr>
          <a:lstStyle/>
          <a:p>
            <a:pPr algn="ctr"/>
            <a:r>
              <a:rPr lang="en-US" sz="3750" dirty="0" smtClean="0">
                <a:latin typeface="Roboto" panose="02000000000000000000" pitchFamily="2" charset="0"/>
                <a:ea typeface="Roboto" panose="02000000000000000000" pitchFamily="2" charset="0"/>
              </a:rPr>
              <a:t>9a</a:t>
            </a:r>
            <a:endParaRPr lang="en-US" sz="3750" dirty="0">
              <a:latin typeface="Roboto" panose="02000000000000000000" pitchFamily="2" charset="0"/>
              <a:ea typeface="Roboto" panose="02000000000000000000" pitchFamily="2" charset="0"/>
            </a:endParaRPr>
          </a:p>
        </p:txBody>
      </p:sp>
      <p:sp>
        <p:nvSpPr>
          <p:cNvPr id="9" name="TextBox 8">
            <a:extLst>
              <a:ext uri="{FF2B5EF4-FFF2-40B4-BE49-F238E27FC236}">
                <a16:creationId xmlns="" xmlns:a16="http://schemas.microsoft.com/office/drawing/2014/main" id="{78775E8F-FE1E-469B-AEB5-85326E965A26}"/>
              </a:ext>
            </a:extLst>
          </p:cNvPr>
          <p:cNvSpPr txBox="1"/>
          <p:nvPr/>
        </p:nvSpPr>
        <p:spPr>
          <a:xfrm>
            <a:off x="349278" y="5261185"/>
            <a:ext cx="514885" cy="669414"/>
          </a:xfrm>
          <a:prstGeom prst="rect">
            <a:avLst/>
          </a:prstGeom>
          <a:noFill/>
        </p:spPr>
        <p:txBody>
          <a:bodyPr wrap="none" rtlCol="0">
            <a:spAutoFit/>
          </a:bodyPr>
          <a:lstStyle/>
          <a:p>
            <a:pPr algn="ctr"/>
            <a:r>
              <a:rPr lang="en-US" sz="3750" dirty="0" smtClean="0">
                <a:latin typeface="Roboto" panose="02000000000000000000" pitchFamily="2" charset="0"/>
                <a:ea typeface="Roboto" panose="02000000000000000000" pitchFamily="2" charset="0"/>
              </a:rPr>
              <a:t>9b</a:t>
            </a:r>
            <a:endParaRPr lang="en-US" sz="3750" dirty="0">
              <a:latin typeface="Roboto" panose="02000000000000000000" pitchFamily="2" charset="0"/>
              <a:ea typeface="Roboto" panose="02000000000000000000" pitchFamily="2" charset="0"/>
            </a:endParaRPr>
          </a:p>
        </p:txBody>
      </p:sp>
      <p:sp>
        <p:nvSpPr>
          <p:cNvPr id="33" name="Rectangle: Rounded Corners 10">
            <a:extLst>
              <a:ext uri="{FF2B5EF4-FFF2-40B4-BE49-F238E27FC236}">
                <a16:creationId xmlns="" xmlns:a16="http://schemas.microsoft.com/office/drawing/2014/main" id="{9D04CFCE-CC23-4BD0-9B75-29462ED86D35}"/>
              </a:ext>
            </a:extLst>
          </p:cNvPr>
          <p:cNvSpPr/>
          <p:nvPr/>
        </p:nvSpPr>
        <p:spPr>
          <a:xfrm>
            <a:off x="790042" y="171133"/>
            <a:ext cx="1821484" cy="2630590"/>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35" name="TextBox 34">
            <a:extLst>
              <a:ext uri="{FF2B5EF4-FFF2-40B4-BE49-F238E27FC236}">
                <a16:creationId xmlns="" xmlns:a16="http://schemas.microsoft.com/office/drawing/2014/main" id="{5DD3B5A4-CBF9-4256-BA53-58281A1952DF}"/>
              </a:ext>
            </a:extLst>
          </p:cNvPr>
          <p:cNvSpPr txBox="1"/>
          <p:nvPr/>
        </p:nvSpPr>
        <p:spPr>
          <a:xfrm>
            <a:off x="1548400" y="1929915"/>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endParaRPr lang="en-US" sz="1250" dirty="0">
              <a:latin typeface="Roboto" panose="02000000000000000000" pitchFamily="2" charset="0"/>
              <a:ea typeface="Roboto" panose="02000000000000000000" pitchFamily="2" charset="0"/>
            </a:endParaRPr>
          </a:p>
        </p:txBody>
      </p:sp>
      <p:pic>
        <p:nvPicPr>
          <p:cNvPr id="42" name="Picture 41">
            <a:extLst>
              <a:ext uri="{FF2B5EF4-FFF2-40B4-BE49-F238E27FC236}">
                <a16:creationId xmlns="" xmlns:a16="http://schemas.microsoft.com/office/drawing/2014/main" id="{F15945DA-E75F-499A-B13D-1365A990A6D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911872" y="2183007"/>
            <a:ext cx="447768" cy="474434"/>
          </a:xfrm>
          <a:prstGeom prst="rect">
            <a:avLst/>
          </a:prstGeom>
        </p:spPr>
      </p:pic>
      <p:pic>
        <p:nvPicPr>
          <p:cNvPr id="43" name="Picture 42">
            <a:extLst>
              <a:ext uri="{FF2B5EF4-FFF2-40B4-BE49-F238E27FC236}">
                <a16:creationId xmlns="" xmlns:a16="http://schemas.microsoft.com/office/drawing/2014/main" id="{C1A40C81-86E7-4974-93F7-41B39CCE46E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858248" y="341069"/>
            <a:ext cx="808173" cy="444284"/>
          </a:xfrm>
          <a:prstGeom prst="rect">
            <a:avLst/>
          </a:prstGeom>
        </p:spPr>
      </p:pic>
      <p:pic>
        <p:nvPicPr>
          <p:cNvPr id="44" name="Picture 43">
            <a:extLst>
              <a:ext uri="{FF2B5EF4-FFF2-40B4-BE49-F238E27FC236}">
                <a16:creationId xmlns="" xmlns:a16="http://schemas.microsoft.com/office/drawing/2014/main" id="{6F7DA133-E8FA-4274-A222-10ED7BF314B6}"/>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900807" y="965342"/>
            <a:ext cx="643946" cy="475993"/>
          </a:xfrm>
          <a:prstGeom prst="rect">
            <a:avLst/>
          </a:prstGeom>
        </p:spPr>
      </p:pic>
      <p:pic>
        <p:nvPicPr>
          <p:cNvPr id="45" name="Picture 44">
            <a:extLst>
              <a:ext uri="{FF2B5EF4-FFF2-40B4-BE49-F238E27FC236}">
                <a16:creationId xmlns="" xmlns:a16="http://schemas.microsoft.com/office/drawing/2014/main" id="{EE7F6CF4-67E7-4E3B-8F13-51A5D08A2D10}"/>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854820" y="1001859"/>
            <a:ext cx="526323" cy="402644"/>
          </a:xfrm>
          <a:prstGeom prst="rect">
            <a:avLst/>
          </a:prstGeom>
        </p:spPr>
      </p:pic>
      <p:pic>
        <p:nvPicPr>
          <p:cNvPr id="46" name="Picture 45">
            <a:extLst>
              <a:ext uri="{FF2B5EF4-FFF2-40B4-BE49-F238E27FC236}">
                <a16:creationId xmlns="" xmlns:a16="http://schemas.microsoft.com/office/drawing/2014/main" id="{C9B371C7-B456-4326-909B-CA3B6952586A}"/>
              </a:ext>
            </a:extLst>
          </p:cNvPr>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1933247" y="377766"/>
            <a:ext cx="400312" cy="402644"/>
          </a:xfrm>
          <a:prstGeom prst="rect">
            <a:avLst/>
          </a:prstGeom>
        </p:spPr>
      </p:pic>
      <p:pic>
        <p:nvPicPr>
          <p:cNvPr id="47" name="Picture 46">
            <a:extLst>
              <a:ext uri="{FF2B5EF4-FFF2-40B4-BE49-F238E27FC236}">
                <a16:creationId xmlns="" xmlns:a16="http://schemas.microsoft.com/office/drawing/2014/main" id="{244B755B-8CCE-41CF-B5FE-737378D7506D}"/>
              </a:ext>
            </a:extLst>
          </p:cNvPr>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975791" y="1616903"/>
            <a:ext cx="690630" cy="390535"/>
          </a:xfrm>
          <a:prstGeom prst="rect">
            <a:avLst/>
          </a:prstGeom>
        </p:spPr>
      </p:pic>
      <p:sp>
        <p:nvSpPr>
          <p:cNvPr id="48" name="TextBox 47">
            <a:extLst>
              <a:ext uri="{FF2B5EF4-FFF2-40B4-BE49-F238E27FC236}">
                <a16:creationId xmlns="" xmlns:a16="http://schemas.microsoft.com/office/drawing/2014/main" id="{CA521878-6C5F-4E31-B57B-5C1C0D57B5F9}"/>
              </a:ext>
            </a:extLst>
          </p:cNvPr>
          <p:cNvSpPr txBox="1"/>
          <p:nvPr/>
        </p:nvSpPr>
        <p:spPr>
          <a:xfrm>
            <a:off x="1365566" y="1238998"/>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endParaRPr lang="en-US" sz="1250" dirty="0">
              <a:latin typeface="Roboto" panose="02000000000000000000" pitchFamily="2" charset="0"/>
              <a:ea typeface="Roboto" panose="02000000000000000000" pitchFamily="2" charset="0"/>
            </a:endParaRPr>
          </a:p>
        </p:txBody>
      </p:sp>
      <p:sp>
        <p:nvSpPr>
          <p:cNvPr id="49" name="TextBox 48">
            <a:extLst>
              <a:ext uri="{FF2B5EF4-FFF2-40B4-BE49-F238E27FC236}">
                <a16:creationId xmlns="" xmlns:a16="http://schemas.microsoft.com/office/drawing/2014/main" id="{ED317C05-B827-4580-87B9-85304070469A}"/>
              </a:ext>
            </a:extLst>
          </p:cNvPr>
          <p:cNvSpPr txBox="1"/>
          <p:nvPr/>
        </p:nvSpPr>
        <p:spPr>
          <a:xfrm>
            <a:off x="1463493" y="695823"/>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endParaRPr lang="en-US" sz="1250" dirty="0">
              <a:latin typeface="Roboto" panose="02000000000000000000" pitchFamily="2" charset="0"/>
              <a:ea typeface="Roboto" panose="02000000000000000000" pitchFamily="2" charset="0"/>
            </a:endParaRPr>
          </a:p>
        </p:txBody>
      </p:sp>
      <p:sp>
        <p:nvSpPr>
          <p:cNvPr id="50" name="TextBox 49">
            <a:extLst>
              <a:ext uri="{FF2B5EF4-FFF2-40B4-BE49-F238E27FC236}">
                <a16:creationId xmlns="" xmlns:a16="http://schemas.microsoft.com/office/drawing/2014/main" id="{3776DC5C-6554-4A6C-A06B-D44953E68886}"/>
              </a:ext>
            </a:extLst>
          </p:cNvPr>
          <p:cNvSpPr txBox="1"/>
          <p:nvPr/>
        </p:nvSpPr>
        <p:spPr>
          <a:xfrm>
            <a:off x="2233051" y="1231439"/>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endParaRPr lang="en-US" sz="1250" dirty="0">
              <a:latin typeface="Roboto" panose="02000000000000000000" pitchFamily="2" charset="0"/>
              <a:ea typeface="Roboto" panose="02000000000000000000" pitchFamily="2" charset="0"/>
            </a:endParaRPr>
          </a:p>
        </p:txBody>
      </p:sp>
      <p:sp>
        <p:nvSpPr>
          <p:cNvPr id="51" name="TextBox 50">
            <a:extLst>
              <a:ext uri="{FF2B5EF4-FFF2-40B4-BE49-F238E27FC236}">
                <a16:creationId xmlns="" xmlns:a16="http://schemas.microsoft.com/office/drawing/2014/main" id="{306F4175-C440-4395-9B3A-8AC88592D42C}"/>
              </a:ext>
            </a:extLst>
          </p:cNvPr>
          <p:cNvSpPr txBox="1"/>
          <p:nvPr/>
        </p:nvSpPr>
        <p:spPr>
          <a:xfrm>
            <a:off x="2165871" y="659579"/>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endParaRPr lang="en-US" sz="1250" dirty="0">
              <a:latin typeface="Roboto" panose="02000000000000000000" pitchFamily="2" charset="0"/>
              <a:ea typeface="Roboto" panose="02000000000000000000" pitchFamily="2" charset="0"/>
            </a:endParaRPr>
          </a:p>
        </p:txBody>
      </p:sp>
      <p:sp>
        <p:nvSpPr>
          <p:cNvPr id="52" name="TextBox 51">
            <a:extLst>
              <a:ext uri="{FF2B5EF4-FFF2-40B4-BE49-F238E27FC236}">
                <a16:creationId xmlns="" xmlns:a16="http://schemas.microsoft.com/office/drawing/2014/main" id="{8780F2D8-0735-4E9E-8BD6-7C77F04D2776}"/>
              </a:ext>
            </a:extLst>
          </p:cNvPr>
          <p:cNvSpPr txBox="1"/>
          <p:nvPr/>
        </p:nvSpPr>
        <p:spPr>
          <a:xfrm>
            <a:off x="1421036" y="2514940"/>
            <a:ext cx="1018228"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r>
              <a:rPr lang="en-US" sz="1250" dirty="0">
                <a:latin typeface="Roboto" panose="02000000000000000000" pitchFamily="2" charset="0"/>
                <a:ea typeface="Roboto" panose="02000000000000000000" pitchFamily="2" charset="0"/>
              </a:rPr>
              <a:t>(20mm)</a:t>
            </a:r>
          </a:p>
        </p:txBody>
      </p:sp>
      <p:pic>
        <p:nvPicPr>
          <p:cNvPr id="8194" name="Picture 2" descr="C:\Users\Juvon-MR\Desktop\MyBot Base Bot\PowerPoint Pics\Plunger Sub Assembly v2.jpg"/>
          <p:cNvPicPr>
            <a:picLocks noChangeAspect="1" noChangeArrowheads="1"/>
          </p:cNvPicPr>
          <p:nvPr/>
        </p:nvPicPr>
        <p:blipFill>
          <a:blip r:embed="rId8" cstate="print"/>
          <a:srcRect l="14871" t="27835" r="15954" b="22377"/>
          <a:stretch>
            <a:fillRect/>
          </a:stretch>
        </p:blipFill>
        <p:spPr bwMode="auto">
          <a:xfrm>
            <a:off x="2187245" y="2852928"/>
            <a:ext cx="2995574" cy="2046271"/>
          </a:xfrm>
          <a:prstGeom prst="rect">
            <a:avLst/>
          </a:prstGeom>
          <a:noFill/>
        </p:spPr>
      </p:pic>
      <p:pic>
        <p:nvPicPr>
          <p:cNvPr id="53" name="Picture 52">
            <a:extLst>
              <a:ext uri="{FF2B5EF4-FFF2-40B4-BE49-F238E27FC236}">
                <a16:creationId xmlns="" xmlns:a16="http://schemas.microsoft.com/office/drawing/2014/main" id="{28DBF2FF-1D25-4342-AA31-E5A9E6710975}"/>
              </a:ext>
            </a:extLst>
          </p:cNvPr>
          <p:cNvPicPr>
            <a:picLocks noChangeAspect="1"/>
          </p:cNvPicPr>
          <p:nvPr/>
        </p:nvPicPr>
        <p:blipFill>
          <a:blip r:embed="rId9" cstate="print">
            <a:extLst>
              <a:ext uri="{28A0092B-C50C-407E-A947-70E740481C1C}">
                <a14:useLocalDpi xmlns="" xmlns:a14="http://schemas.microsoft.com/office/drawing/2010/main" val="0"/>
              </a:ext>
            </a:extLst>
          </a:blip>
          <a:stretch>
            <a:fillRect/>
          </a:stretch>
        </p:blipFill>
        <p:spPr>
          <a:xfrm>
            <a:off x="5391303" y="168250"/>
            <a:ext cx="2018261" cy="3074113"/>
          </a:xfrm>
          <a:prstGeom prst="rect">
            <a:avLst/>
          </a:prstGeom>
        </p:spPr>
      </p:pic>
      <p:pic>
        <p:nvPicPr>
          <p:cNvPr id="8195" name="Picture 3" descr="C:\Users\Juvon-MR\Desktop\MyBot Base Bot\PowerPoint Pics\BBM2 Step9 v3.jpg"/>
          <p:cNvPicPr>
            <a:picLocks noChangeAspect="1" noChangeArrowheads="1"/>
          </p:cNvPicPr>
          <p:nvPr/>
        </p:nvPicPr>
        <p:blipFill>
          <a:blip r:embed="rId10" cstate="print"/>
          <a:srcRect l="15435" t="10518" r="4282" b="12777"/>
          <a:stretch>
            <a:fillRect/>
          </a:stretch>
        </p:blipFill>
        <p:spPr bwMode="auto">
          <a:xfrm>
            <a:off x="3884371" y="5147415"/>
            <a:ext cx="3888029" cy="3828112"/>
          </a:xfrm>
          <a:prstGeom prst="rect">
            <a:avLst/>
          </a:prstGeom>
          <a:noFill/>
        </p:spPr>
      </p:pic>
      <p:pic>
        <p:nvPicPr>
          <p:cNvPr id="8196" name="Picture 4" descr="C:\Users\Juvon-MR\Desktop\MyBot Base Bot\PowerPoint Pics\BBM2 Step9 v3 (TOP VIEW).jpg"/>
          <p:cNvPicPr>
            <a:picLocks noChangeAspect="1" noChangeArrowheads="1"/>
          </p:cNvPicPr>
          <p:nvPr/>
        </p:nvPicPr>
        <p:blipFill>
          <a:blip r:embed="rId11" cstate="print"/>
          <a:srcRect l="-188" t="32446" r="7200" b="13341"/>
          <a:stretch>
            <a:fillRect/>
          </a:stretch>
        </p:blipFill>
        <p:spPr bwMode="auto">
          <a:xfrm>
            <a:off x="175564" y="8024122"/>
            <a:ext cx="3489351" cy="2034278"/>
          </a:xfrm>
          <a:prstGeom prst="rect">
            <a:avLst/>
          </a:prstGeom>
          <a:noFill/>
        </p:spPr>
      </p:pic>
      <p:pic>
        <p:nvPicPr>
          <p:cNvPr id="54" name="Picture 53">
            <a:extLst>
              <a:ext uri="{FF2B5EF4-FFF2-40B4-BE49-F238E27FC236}">
                <a16:creationId xmlns="" xmlns:a16="http://schemas.microsoft.com/office/drawing/2014/main" id="{28DBF2FF-1D25-4342-AA31-E5A9E6710975}"/>
              </a:ext>
            </a:extLst>
          </p:cNvPr>
          <p:cNvPicPr>
            <a:picLocks noChangeAspect="1"/>
          </p:cNvPicPr>
          <p:nvPr/>
        </p:nvPicPr>
        <p:blipFill>
          <a:blip r:embed="rId12" cstate="print">
            <a:extLst>
              <a:ext uri="{28A0092B-C50C-407E-A947-70E740481C1C}">
                <a14:useLocalDpi xmlns="" xmlns:a14="http://schemas.microsoft.com/office/drawing/2010/main" val="0"/>
              </a:ext>
            </a:extLst>
          </a:blip>
          <a:stretch>
            <a:fillRect/>
          </a:stretch>
        </p:blipFill>
        <p:spPr>
          <a:xfrm>
            <a:off x="1298984" y="5420046"/>
            <a:ext cx="554503" cy="844590"/>
          </a:xfrm>
          <a:prstGeom prst="rect">
            <a:avLst/>
          </a:prstGeom>
        </p:spPr>
      </p:pic>
      <p:sp>
        <p:nvSpPr>
          <p:cNvPr id="55" name="Rectangle: Rounded Corners 2">
            <a:extLst>
              <a:ext uri="{FF2B5EF4-FFF2-40B4-BE49-F238E27FC236}">
                <a16:creationId xmlns="" xmlns:a16="http://schemas.microsoft.com/office/drawing/2014/main" id="{6DF6F3AB-480F-492B-A62E-1B2E6DA4BD22}"/>
              </a:ext>
            </a:extLst>
          </p:cNvPr>
          <p:cNvSpPr/>
          <p:nvPr/>
        </p:nvSpPr>
        <p:spPr>
          <a:xfrm>
            <a:off x="936164" y="5223324"/>
            <a:ext cx="1161854" cy="1957382"/>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56" name="TextBox 55">
            <a:extLst>
              <a:ext uri="{FF2B5EF4-FFF2-40B4-BE49-F238E27FC236}">
                <a16:creationId xmlns="" xmlns:a16="http://schemas.microsoft.com/office/drawing/2014/main" id="{DAF1DC1E-FEB6-4FD2-88C4-A5F804BA6E48}"/>
              </a:ext>
            </a:extLst>
          </p:cNvPr>
          <p:cNvSpPr txBox="1"/>
          <p:nvPr/>
        </p:nvSpPr>
        <p:spPr>
          <a:xfrm>
            <a:off x="1600325" y="6013978"/>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p>
        </p:txBody>
      </p:sp>
      <p:sp>
        <p:nvSpPr>
          <p:cNvPr id="57" name="TextBox 56">
            <a:extLst>
              <a:ext uri="{FF2B5EF4-FFF2-40B4-BE49-F238E27FC236}">
                <a16:creationId xmlns="" xmlns:a16="http://schemas.microsoft.com/office/drawing/2014/main" id="{F0995271-BA88-4905-B15E-7A652D293144}"/>
              </a:ext>
            </a:extLst>
          </p:cNvPr>
          <p:cNvSpPr txBox="1"/>
          <p:nvPr/>
        </p:nvSpPr>
        <p:spPr>
          <a:xfrm>
            <a:off x="1600325" y="6735535"/>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p>
        </p:txBody>
      </p:sp>
      <p:pic>
        <p:nvPicPr>
          <p:cNvPr id="58" name="Picture 57">
            <a:extLst>
              <a:ext uri="{FF2B5EF4-FFF2-40B4-BE49-F238E27FC236}">
                <a16:creationId xmlns="" xmlns:a16="http://schemas.microsoft.com/office/drawing/2014/main" id="{333E6A30-D68C-4705-9F8C-8B74F7621FC3}"/>
              </a:ext>
            </a:extLst>
          </p:cNvPr>
          <p:cNvPicPr>
            <a:picLocks noChangeAspect="1"/>
          </p:cNvPicPr>
          <p:nvPr/>
        </p:nvPicPr>
        <p:blipFill>
          <a:blip r:embed="rId13" cstate="print">
            <a:extLst>
              <a:ext uri="{28A0092B-C50C-407E-A947-70E740481C1C}">
                <a14:useLocalDpi xmlns="" xmlns:a14="http://schemas.microsoft.com/office/drawing/2010/main" val="0"/>
              </a:ext>
            </a:extLst>
          </a:blip>
          <a:stretch>
            <a:fillRect/>
          </a:stretch>
        </p:blipFill>
        <p:spPr>
          <a:xfrm>
            <a:off x="1339652" y="6552533"/>
            <a:ext cx="270919" cy="366002"/>
          </a:xfrm>
          <a:prstGeom prst="rect">
            <a:avLst/>
          </a:prstGeom>
        </p:spPr>
      </p:pic>
    </p:spTree>
    <p:extLst>
      <p:ext uri="{BB962C8B-B14F-4D97-AF65-F5344CB8AC3E}">
        <p14:creationId xmlns="" xmlns:p14="http://schemas.microsoft.com/office/powerpoint/2010/main" val="2170299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 xmlns:a16="http://schemas.microsoft.com/office/drawing/2014/main" id="{9F6F008C-C859-49D2-9418-935A11E8239D}"/>
              </a:ext>
            </a:extLst>
          </p:cNvPr>
          <p:cNvGrpSpPr/>
          <p:nvPr/>
        </p:nvGrpSpPr>
        <p:grpSpPr>
          <a:xfrm>
            <a:off x="395928" y="4972050"/>
            <a:ext cx="6981185" cy="114300"/>
            <a:chOff x="1583712" y="19888200"/>
            <a:chExt cx="27924738" cy="457200"/>
          </a:xfrm>
        </p:grpSpPr>
        <p:sp>
          <p:nvSpPr>
            <p:cNvPr id="4" name="Rectangle 3">
              <a:extLst>
                <a:ext uri="{FF2B5EF4-FFF2-40B4-BE49-F238E27FC236}">
                  <a16:creationId xmlns="" xmlns:a16="http://schemas.microsoft.com/office/drawing/2014/main" id="{D5D303E8-1F90-4AD3-8F62-13C833BA521C}"/>
                </a:ext>
              </a:extLst>
            </p:cNvPr>
            <p:cNvSpPr/>
            <p:nvPr/>
          </p:nvSpPr>
          <p:spPr>
            <a:xfrm>
              <a:off x="1828800" y="19888200"/>
              <a:ext cx="2743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dirty="0">
                <a:latin typeface="Roboto" panose="02000000000000000000" pitchFamily="2" charset="0"/>
                <a:ea typeface="Roboto" panose="02000000000000000000" pitchFamily="2" charset="0"/>
              </a:endParaRPr>
            </a:p>
          </p:txBody>
        </p:sp>
        <p:sp>
          <p:nvSpPr>
            <p:cNvPr id="5" name="Oval 4">
              <a:extLst>
                <a:ext uri="{FF2B5EF4-FFF2-40B4-BE49-F238E27FC236}">
                  <a16:creationId xmlns="" xmlns:a16="http://schemas.microsoft.com/office/drawing/2014/main" id="{C8FFF7D9-D222-42D4-8D24-272631EC7C3B}"/>
                </a:ext>
              </a:extLst>
            </p:cNvPr>
            <p:cNvSpPr/>
            <p:nvPr/>
          </p:nvSpPr>
          <p:spPr>
            <a:xfrm>
              <a:off x="29051250"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6" name="Oval 5">
              <a:extLst>
                <a:ext uri="{FF2B5EF4-FFF2-40B4-BE49-F238E27FC236}">
                  <a16:creationId xmlns="" xmlns:a16="http://schemas.microsoft.com/office/drawing/2014/main" id="{F99C8D66-AF8D-4851-8A59-0CC686EAFB55}"/>
                </a:ext>
              </a:extLst>
            </p:cNvPr>
            <p:cNvSpPr/>
            <p:nvPr/>
          </p:nvSpPr>
          <p:spPr>
            <a:xfrm>
              <a:off x="1583712"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grpSp>
      <p:sp>
        <p:nvSpPr>
          <p:cNvPr id="8" name="TextBox 7">
            <a:extLst>
              <a:ext uri="{FF2B5EF4-FFF2-40B4-BE49-F238E27FC236}">
                <a16:creationId xmlns="" xmlns:a16="http://schemas.microsoft.com/office/drawing/2014/main" id="{5ADF12CE-F65C-4E5A-8BF5-ABB5A91A1AAA}"/>
              </a:ext>
            </a:extLst>
          </p:cNvPr>
          <p:cNvSpPr txBox="1"/>
          <p:nvPr/>
        </p:nvSpPr>
        <p:spPr>
          <a:xfrm>
            <a:off x="204566" y="278249"/>
            <a:ext cx="505268" cy="669414"/>
          </a:xfrm>
          <a:prstGeom prst="rect">
            <a:avLst/>
          </a:prstGeom>
          <a:noFill/>
        </p:spPr>
        <p:txBody>
          <a:bodyPr wrap="none" rtlCol="0">
            <a:spAutoFit/>
          </a:bodyPr>
          <a:lstStyle/>
          <a:p>
            <a:pPr algn="ctr"/>
            <a:r>
              <a:rPr lang="en-US" sz="3750" dirty="0" smtClean="0">
                <a:latin typeface="Roboto" panose="02000000000000000000" pitchFamily="2" charset="0"/>
                <a:ea typeface="Roboto" panose="02000000000000000000" pitchFamily="2" charset="0"/>
              </a:rPr>
              <a:t>10</a:t>
            </a:r>
            <a:endParaRPr lang="en-US" sz="3750" dirty="0">
              <a:latin typeface="Roboto" panose="02000000000000000000" pitchFamily="2" charset="0"/>
              <a:ea typeface="Roboto" panose="02000000000000000000" pitchFamily="2" charset="0"/>
            </a:endParaRPr>
          </a:p>
        </p:txBody>
      </p:sp>
      <p:sp>
        <p:nvSpPr>
          <p:cNvPr id="9" name="TextBox 8">
            <a:extLst>
              <a:ext uri="{FF2B5EF4-FFF2-40B4-BE49-F238E27FC236}">
                <a16:creationId xmlns="" xmlns:a16="http://schemas.microsoft.com/office/drawing/2014/main" id="{78775E8F-FE1E-469B-AEB5-85326E965A26}"/>
              </a:ext>
            </a:extLst>
          </p:cNvPr>
          <p:cNvSpPr txBox="1"/>
          <p:nvPr/>
        </p:nvSpPr>
        <p:spPr>
          <a:xfrm>
            <a:off x="354086" y="5261185"/>
            <a:ext cx="505268" cy="669414"/>
          </a:xfrm>
          <a:prstGeom prst="rect">
            <a:avLst/>
          </a:prstGeom>
          <a:noFill/>
        </p:spPr>
        <p:txBody>
          <a:bodyPr wrap="none" rtlCol="0">
            <a:spAutoFit/>
          </a:bodyPr>
          <a:lstStyle/>
          <a:p>
            <a:pPr algn="ctr"/>
            <a:r>
              <a:rPr lang="en-US" sz="3750" dirty="0" smtClean="0">
                <a:latin typeface="Roboto" panose="02000000000000000000" pitchFamily="2" charset="0"/>
                <a:ea typeface="Roboto" panose="02000000000000000000" pitchFamily="2" charset="0"/>
              </a:rPr>
              <a:t>11</a:t>
            </a:r>
            <a:endParaRPr lang="en-US" sz="3750" dirty="0">
              <a:latin typeface="Roboto" panose="02000000000000000000" pitchFamily="2" charset="0"/>
              <a:ea typeface="Roboto" panose="02000000000000000000" pitchFamily="2" charset="0"/>
            </a:endParaRPr>
          </a:p>
        </p:txBody>
      </p:sp>
      <p:sp>
        <p:nvSpPr>
          <p:cNvPr id="3" name="Rectangle: Rounded Corners 2">
            <a:extLst>
              <a:ext uri="{FF2B5EF4-FFF2-40B4-BE49-F238E27FC236}">
                <a16:creationId xmlns="" xmlns:a16="http://schemas.microsoft.com/office/drawing/2014/main" id="{6DF6F3AB-480F-492B-A62E-1B2E6DA4BD22}"/>
              </a:ext>
            </a:extLst>
          </p:cNvPr>
          <p:cNvSpPr/>
          <p:nvPr/>
        </p:nvSpPr>
        <p:spPr>
          <a:xfrm>
            <a:off x="709393" y="278249"/>
            <a:ext cx="2319100" cy="1957382"/>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11" name="Rectangle: Rounded Corners 10">
            <a:extLst>
              <a:ext uri="{FF2B5EF4-FFF2-40B4-BE49-F238E27FC236}">
                <a16:creationId xmlns="" xmlns:a16="http://schemas.microsoft.com/office/drawing/2014/main" id="{9D04CFCE-CC23-4BD0-9B75-29462ED86D35}"/>
              </a:ext>
            </a:extLst>
          </p:cNvPr>
          <p:cNvSpPr/>
          <p:nvPr/>
        </p:nvSpPr>
        <p:spPr>
          <a:xfrm>
            <a:off x="950390" y="5277143"/>
            <a:ext cx="2239037" cy="1689346"/>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24" name="TextBox 23">
            <a:extLst>
              <a:ext uri="{FF2B5EF4-FFF2-40B4-BE49-F238E27FC236}">
                <a16:creationId xmlns="" xmlns:a16="http://schemas.microsoft.com/office/drawing/2014/main" id="{DAF1DC1E-FEB6-4FD2-88C4-A5F804BA6E48}"/>
              </a:ext>
            </a:extLst>
          </p:cNvPr>
          <p:cNvSpPr txBox="1"/>
          <p:nvPr/>
        </p:nvSpPr>
        <p:spPr>
          <a:xfrm>
            <a:off x="1271141" y="1003066"/>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p>
        </p:txBody>
      </p:sp>
      <p:sp>
        <p:nvSpPr>
          <p:cNvPr id="30" name="TextBox 29">
            <a:extLst>
              <a:ext uri="{FF2B5EF4-FFF2-40B4-BE49-F238E27FC236}">
                <a16:creationId xmlns="" xmlns:a16="http://schemas.microsoft.com/office/drawing/2014/main" id="{F0995271-BA88-4905-B15E-7A652D293144}"/>
              </a:ext>
            </a:extLst>
          </p:cNvPr>
          <p:cNvSpPr txBox="1"/>
          <p:nvPr/>
        </p:nvSpPr>
        <p:spPr>
          <a:xfrm>
            <a:off x="1321636" y="1724623"/>
            <a:ext cx="343364" cy="380873"/>
          </a:xfrm>
          <a:prstGeom prst="rect">
            <a:avLst/>
          </a:prstGeom>
          <a:noFill/>
        </p:spPr>
        <p:txBody>
          <a:bodyPr wrap="none" rtlCol="0">
            <a:spAutoFit/>
          </a:bodyPr>
          <a:lstStyle/>
          <a:p>
            <a:pPr algn="ctr"/>
            <a:r>
              <a:rPr lang="en-US" sz="1875" dirty="0" smtClean="0">
                <a:latin typeface="Roboto" panose="02000000000000000000" pitchFamily="2" charset="0"/>
                <a:ea typeface="Roboto" panose="02000000000000000000" pitchFamily="2" charset="0"/>
              </a:rPr>
              <a:t>x4</a:t>
            </a:r>
            <a:endParaRPr lang="en-US" sz="1875" dirty="0">
              <a:latin typeface="Roboto" panose="02000000000000000000" pitchFamily="2" charset="0"/>
              <a:ea typeface="Roboto" panose="02000000000000000000" pitchFamily="2" charset="0"/>
            </a:endParaRPr>
          </a:p>
        </p:txBody>
      </p:sp>
      <p:sp>
        <p:nvSpPr>
          <p:cNvPr id="37" name="TextBox 36">
            <a:extLst>
              <a:ext uri="{FF2B5EF4-FFF2-40B4-BE49-F238E27FC236}">
                <a16:creationId xmlns="" xmlns:a16="http://schemas.microsoft.com/office/drawing/2014/main" id="{ED317C05-B827-4580-87B9-85304070469A}"/>
              </a:ext>
            </a:extLst>
          </p:cNvPr>
          <p:cNvSpPr txBox="1"/>
          <p:nvPr/>
        </p:nvSpPr>
        <p:spPr>
          <a:xfrm>
            <a:off x="1668319" y="5801833"/>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endParaRPr lang="en-US" sz="1250" dirty="0">
              <a:latin typeface="Roboto" panose="02000000000000000000" pitchFamily="2" charset="0"/>
              <a:ea typeface="Roboto" panose="02000000000000000000" pitchFamily="2" charset="0"/>
            </a:endParaRPr>
          </a:p>
        </p:txBody>
      </p:sp>
      <p:sp>
        <p:nvSpPr>
          <p:cNvPr id="39" name="TextBox 38">
            <a:extLst>
              <a:ext uri="{FF2B5EF4-FFF2-40B4-BE49-F238E27FC236}">
                <a16:creationId xmlns="" xmlns:a16="http://schemas.microsoft.com/office/drawing/2014/main" id="{306F4175-C440-4395-9B3A-8AC88592D42C}"/>
              </a:ext>
            </a:extLst>
          </p:cNvPr>
          <p:cNvSpPr txBox="1"/>
          <p:nvPr/>
        </p:nvSpPr>
        <p:spPr>
          <a:xfrm>
            <a:off x="1601531" y="6449799"/>
            <a:ext cx="343364" cy="380873"/>
          </a:xfrm>
          <a:prstGeom prst="rect">
            <a:avLst/>
          </a:prstGeom>
          <a:noFill/>
        </p:spPr>
        <p:txBody>
          <a:bodyPr wrap="none" rtlCol="0">
            <a:spAutoFit/>
          </a:bodyPr>
          <a:lstStyle/>
          <a:p>
            <a:pPr algn="ctr"/>
            <a:r>
              <a:rPr lang="en-US" sz="1875" dirty="0" smtClean="0">
                <a:latin typeface="Roboto" panose="02000000000000000000" pitchFamily="2" charset="0"/>
                <a:ea typeface="Roboto" panose="02000000000000000000" pitchFamily="2" charset="0"/>
              </a:rPr>
              <a:t>x4</a:t>
            </a:r>
            <a:endParaRPr lang="en-US" sz="1250" dirty="0">
              <a:latin typeface="Roboto" panose="02000000000000000000" pitchFamily="2" charset="0"/>
              <a:ea typeface="Roboto" panose="02000000000000000000" pitchFamily="2" charset="0"/>
            </a:endParaRPr>
          </a:p>
        </p:txBody>
      </p:sp>
      <p:pic>
        <p:nvPicPr>
          <p:cNvPr id="43" name="Picture 42">
            <a:extLst>
              <a:ext uri="{FF2B5EF4-FFF2-40B4-BE49-F238E27FC236}">
                <a16:creationId xmlns="" xmlns:a16="http://schemas.microsoft.com/office/drawing/2014/main" id="{9B84FFF9-DBF8-4F59-BD38-283768D53A2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332971" y="6225444"/>
            <a:ext cx="247857" cy="372965"/>
          </a:xfrm>
          <a:prstGeom prst="rect">
            <a:avLst/>
          </a:prstGeom>
        </p:spPr>
      </p:pic>
      <p:pic>
        <p:nvPicPr>
          <p:cNvPr id="1026" name="Picture 2" descr="C:\Users\Juvon-MR\Desktop\MyBot Base Bot\PowerPoint Pics\BBM2 Step10 v2.jpg"/>
          <p:cNvPicPr>
            <a:picLocks noChangeAspect="1" noChangeArrowheads="1"/>
          </p:cNvPicPr>
          <p:nvPr/>
        </p:nvPicPr>
        <p:blipFill>
          <a:blip r:embed="rId3" cstate="print"/>
          <a:srcRect l="7812" t="5059" r="13694" b="25482"/>
          <a:stretch>
            <a:fillRect/>
          </a:stretch>
        </p:blipFill>
        <p:spPr bwMode="auto">
          <a:xfrm>
            <a:off x="3977953" y="102413"/>
            <a:ext cx="3794447" cy="3357677"/>
          </a:xfrm>
          <a:prstGeom prst="rect">
            <a:avLst/>
          </a:prstGeom>
          <a:noFill/>
        </p:spPr>
      </p:pic>
      <p:pic>
        <p:nvPicPr>
          <p:cNvPr id="1027" name="Picture 3" descr="C:\Users\Juvon-MR\Desktop\MyBot Base Bot\PowerPoint Pics\BBM2 Step10 v2 (TOP VIEW).jpg"/>
          <p:cNvPicPr>
            <a:picLocks noChangeAspect="1" noChangeArrowheads="1"/>
          </p:cNvPicPr>
          <p:nvPr/>
        </p:nvPicPr>
        <p:blipFill>
          <a:blip r:embed="rId4" cstate="print"/>
          <a:srcRect l="3200" t="-118" r="21788" b="6941"/>
          <a:stretch>
            <a:fillRect/>
          </a:stretch>
        </p:blipFill>
        <p:spPr bwMode="auto">
          <a:xfrm>
            <a:off x="526693" y="2569803"/>
            <a:ext cx="1836117" cy="2280748"/>
          </a:xfrm>
          <a:prstGeom prst="rect">
            <a:avLst/>
          </a:prstGeom>
          <a:ln>
            <a:noFill/>
          </a:ln>
          <a:effectLst>
            <a:outerShdw blurRad="190500" algn="tl" rotWithShape="0">
              <a:srgbClr val="000000">
                <a:alpha val="70000"/>
              </a:srgbClr>
            </a:outerShdw>
          </a:effectLst>
        </p:spPr>
      </p:pic>
      <p:pic>
        <p:nvPicPr>
          <p:cNvPr id="25" name="Picture 24">
            <a:extLst>
              <a:ext uri="{FF2B5EF4-FFF2-40B4-BE49-F238E27FC236}">
                <a16:creationId xmlns="" xmlns:a16="http://schemas.microsoft.com/office/drawing/2014/main" id="{53122DCB-88BB-451D-991C-EBF794004246}"/>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950390" y="505940"/>
            <a:ext cx="685800" cy="604640"/>
          </a:xfrm>
          <a:prstGeom prst="rect">
            <a:avLst/>
          </a:prstGeom>
        </p:spPr>
      </p:pic>
      <p:pic>
        <p:nvPicPr>
          <p:cNvPr id="26" name="Picture 25">
            <a:extLst>
              <a:ext uri="{FF2B5EF4-FFF2-40B4-BE49-F238E27FC236}">
                <a16:creationId xmlns="" xmlns:a16="http://schemas.microsoft.com/office/drawing/2014/main" id="{4C84992B-7F93-44D0-914E-F42312C86456}"/>
              </a:ext>
            </a:extLst>
          </p:cNvPr>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1989674" y="608507"/>
            <a:ext cx="685800" cy="594566"/>
          </a:xfrm>
          <a:prstGeom prst="rect">
            <a:avLst/>
          </a:prstGeom>
        </p:spPr>
      </p:pic>
      <p:sp>
        <p:nvSpPr>
          <p:cNvPr id="27" name="TextBox 26">
            <a:extLst>
              <a:ext uri="{FF2B5EF4-FFF2-40B4-BE49-F238E27FC236}">
                <a16:creationId xmlns="" xmlns:a16="http://schemas.microsoft.com/office/drawing/2014/main" id="{DAF1DC1E-FEB6-4FD2-88C4-A5F804BA6E48}"/>
              </a:ext>
            </a:extLst>
          </p:cNvPr>
          <p:cNvSpPr txBox="1"/>
          <p:nvPr/>
        </p:nvSpPr>
        <p:spPr>
          <a:xfrm>
            <a:off x="1814170" y="1214325"/>
            <a:ext cx="1024128" cy="811761"/>
          </a:xfrm>
          <a:prstGeom prst="rect">
            <a:avLst/>
          </a:prstGeom>
          <a:noFill/>
        </p:spPr>
        <p:txBody>
          <a:bodyPr wrap="square" rtlCol="0">
            <a:spAutoFit/>
          </a:bodyPr>
          <a:lstStyle/>
          <a:p>
            <a:pPr algn="ctr"/>
            <a:r>
              <a:rPr lang="en-US" sz="1875" dirty="0" smtClean="0">
                <a:latin typeface="Roboto" panose="02000000000000000000" pitchFamily="2" charset="0"/>
                <a:ea typeface="Roboto" panose="02000000000000000000" pitchFamily="2" charset="0"/>
              </a:rPr>
              <a:t>x1</a:t>
            </a:r>
          </a:p>
          <a:p>
            <a:pPr algn="ctr"/>
            <a:r>
              <a:rPr lang="en-US" sz="1400" dirty="0" smtClean="0">
                <a:latin typeface="Roboto" panose="02000000000000000000" pitchFamily="2" charset="0"/>
                <a:ea typeface="Roboto" panose="02000000000000000000" pitchFamily="2" charset="0"/>
              </a:rPr>
              <a:t>(Integrating Gyro)</a:t>
            </a:r>
            <a:endParaRPr lang="en-US" sz="1400" dirty="0">
              <a:latin typeface="Roboto" panose="02000000000000000000" pitchFamily="2" charset="0"/>
              <a:ea typeface="Roboto" panose="02000000000000000000" pitchFamily="2" charset="0"/>
            </a:endParaRPr>
          </a:p>
        </p:txBody>
      </p:sp>
      <p:pic>
        <p:nvPicPr>
          <p:cNvPr id="28" name="Picture 27">
            <a:extLst>
              <a:ext uri="{FF2B5EF4-FFF2-40B4-BE49-F238E27FC236}">
                <a16:creationId xmlns="" xmlns:a16="http://schemas.microsoft.com/office/drawing/2014/main" id="{9B84FFF9-DBF8-4F59-BD38-283768D53A2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044068" y="1568682"/>
            <a:ext cx="247857" cy="372965"/>
          </a:xfrm>
          <a:prstGeom prst="rect">
            <a:avLst/>
          </a:prstGeom>
        </p:spPr>
      </p:pic>
      <p:pic>
        <p:nvPicPr>
          <p:cNvPr id="1028" name="Picture 4" descr="C:\Users\Juvon-MR\Desktop\MyBot Base Bot\PowerPoint Pics\BBM2 Step11 v2.jpg"/>
          <p:cNvPicPr>
            <a:picLocks noChangeAspect="1" noChangeArrowheads="1"/>
          </p:cNvPicPr>
          <p:nvPr/>
        </p:nvPicPr>
        <p:blipFill>
          <a:blip r:embed="rId7" cstate="print"/>
          <a:srcRect l="12612" t="8353" r="3153" b="7882"/>
          <a:stretch>
            <a:fillRect/>
          </a:stretch>
        </p:blipFill>
        <p:spPr bwMode="auto">
          <a:xfrm>
            <a:off x="3800246" y="5391873"/>
            <a:ext cx="3972154" cy="3949963"/>
          </a:xfrm>
          <a:prstGeom prst="rect">
            <a:avLst/>
          </a:prstGeom>
          <a:noFill/>
        </p:spPr>
      </p:pic>
      <p:pic>
        <p:nvPicPr>
          <p:cNvPr id="1029" name="Picture 5" descr="C:\Users\Juvon-MR\Desktop\MyBot Base Bot\PowerPoint Pics\BBM2 Step11 v2 (TOP VIEW).jpg"/>
          <p:cNvPicPr>
            <a:picLocks noChangeAspect="1" noChangeArrowheads="1"/>
          </p:cNvPicPr>
          <p:nvPr/>
        </p:nvPicPr>
        <p:blipFill>
          <a:blip r:embed="rId8" cstate="print"/>
          <a:srcRect l="6683" t="39788" r="12847" b="22471"/>
          <a:stretch>
            <a:fillRect/>
          </a:stretch>
        </p:blipFill>
        <p:spPr bwMode="auto">
          <a:xfrm>
            <a:off x="146303" y="8391365"/>
            <a:ext cx="3269895" cy="1533600"/>
          </a:xfrm>
          <a:prstGeom prst="rect">
            <a:avLst/>
          </a:prstGeom>
          <a:ln>
            <a:noFill/>
          </a:ln>
          <a:effectLst>
            <a:outerShdw blurRad="190500" algn="tl" rotWithShape="0">
              <a:srgbClr val="000000">
                <a:alpha val="70000"/>
              </a:srgbClr>
            </a:outerShdw>
          </a:effectLst>
        </p:spPr>
      </p:pic>
      <p:pic>
        <p:nvPicPr>
          <p:cNvPr id="31" name="Picture 30" descr="C:\Users\Juvon-MR\Desktop\MyBot Base Bot\PowerPoint Pics\Color Sensor.jpg"/>
          <p:cNvPicPr>
            <a:picLocks noChangeAspect="1" noChangeArrowheads="1"/>
          </p:cNvPicPr>
          <p:nvPr/>
        </p:nvPicPr>
        <p:blipFill>
          <a:blip r:embed="rId9" cstate="print"/>
          <a:srcRect l="29083" t="45812" r="43435" b="28588"/>
          <a:stretch>
            <a:fillRect/>
          </a:stretch>
        </p:blipFill>
        <p:spPr bwMode="auto">
          <a:xfrm>
            <a:off x="1056078" y="5405933"/>
            <a:ext cx="772723" cy="719796"/>
          </a:xfrm>
          <a:prstGeom prst="rect">
            <a:avLst/>
          </a:prstGeom>
          <a:noFill/>
        </p:spPr>
      </p:pic>
      <p:sp>
        <p:nvSpPr>
          <p:cNvPr id="32" name="TextBox 31">
            <a:extLst>
              <a:ext uri="{FF2B5EF4-FFF2-40B4-BE49-F238E27FC236}">
                <a16:creationId xmlns="" xmlns:a16="http://schemas.microsoft.com/office/drawing/2014/main" id="{ED317C05-B827-4580-87B9-85304070469A}"/>
              </a:ext>
            </a:extLst>
          </p:cNvPr>
          <p:cNvSpPr txBox="1"/>
          <p:nvPr/>
        </p:nvSpPr>
        <p:spPr>
          <a:xfrm>
            <a:off x="2203243" y="6020071"/>
            <a:ext cx="949610" cy="596317"/>
          </a:xfrm>
          <a:prstGeom prst="rect">
            <a:avLst/>
          </a:prstGeom>
          <a:noFill/>
        </p:spPr>
        <p:txBody>
          <a:bodyPr wrap="square" rtlCol="0">
            <a:spAutoFit/>
          </a:bodyPr>
          <a:lstStyle/>
          <a:p>
            <a:pPr algn="ctr"/>
            <a:r>
              <a:rPr lang="en-US" sz="1875" dirty="0" smtClean="0">
                <a:latin typeface="Roboto" panose="02000000000000000000" pitchFamily="2" charset="0"/>
                <a:ea typeface="Roboto" panose="02000000000000000000" pitchFamily="2" charset="0"/>
              </a:rPr>
              <a:t>x1 </a:t>
            </a:r>
            <a:r>
              <a:rPr lang="en-US" sz="1400" dirty="0" smtClean="0">
                <a:latin typeface="Roboto" panose="02000000000000000000" pitchFamily="2" charset="0"/>
                <a:ea typeface="Roboto" panose="02000000000000000000" pitchFamily="2" charset="0"/>
              </a:rPr>
              <a:t>(Magnetic Field Sensor)</a:t>
            </a:r>
            <a:endParaRPr lang="en-US" sz="1400" dirty="0">
              <a:latin typeface="Roboto" panose="02000000000000000000" pitchFamily="2" charset="0"/>
              <a:ea typeface="Roboto" panose="02000000000000000000" pitchFamily="2" charset="0"/>
            </a:endParaRPr>
          </a:p>
        </p:txBody>
      </p:sp>
      <p:pic>
        <p:nvPicPr>
          <p:cNvPr id="34" name="Picture 33">
            <a:extLst>
              <a:ext uri="{FF2B5EF4-FFF2-40B4-BE49-F238E27FC236}">
                <a16:creationId xmlns="" xmlns:a16="http://schemas.microsoft.com/office/drawing/2014/main" id="{4C84992B-7F93-44D0-914E-F42312C86456}"/>
              </a:ext>
            </a:extLst>
          </p:cNvPr>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2295694" y="5384114"/>
            <a:ext cx="685800" cy="594566"/>
          </a:xfrm>
          <a:prstGeom prst="rect">
            <a:avLst/>
          </a:prstGeom>
        </p:spPr>
      </p:pic>
    </p:spTree>
    <p:extLst>
      <p:ext uri="{BB962C8B-B14F-4D97-AF65-F5344CB8AC3E}">
        <p14:creationId xmlns="" xmlns:p14="http://schemas.microsoft.com/office/powerpoint/2010/main" val="1938259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
            <a:extLst>
              <a:ext uri="{FF2B5EF4-FFF2-40B4-BE49-F238E27FC236}">
                <a16:creationId xmlns="" xmlns:a16="http://schemas.microsoft.com/office/drawing/2014/main" id="{9F6F008C-C859-49D2-9418-935A11E8239D}"/>
              </a:ext>
            </a:extLst>
          </p:cNvPr>
          <p:cNvGrpSpPr/>
          <p:nvPr/>
        </p:nvGrpSpPr>
        <p:grpSpPr>
          <a:xfrm>
            <a:off x="395928" y="4972050"/>
            <a:ext cx="6981185" cy="114300"/>
            <a:chOff x="1583712" y="19888200"/>
            <a:chExt cx="27924738" cy="457200"/>
          </a:xfrm>
        </p:grpSpPr>
        <p:sp>
          <p:nvSpPr>
            <p:cNvPr id="4" name="Rectangle 3">
              <a:extLst>
                <a:ext uri="{FF2B5EF4-FFF2-40B4-BE49-F238E27FC236}">
                  <a16:creationId xmlns="" xmlns:a16="http://schemas.microsoft.com/office/drawing/2014/main" id="{D5D303E8-1F90-4AD3-8F62-13C833BA521C}"/>
                </a:ext>
              </a:extLst>
            </p:cNvPr>
            <p:cNvSpPr/>
            <p:nvPr/>
          </p:nvSpPr>
          <p:spPr>
            <a:xfrm>
              <a:off x="1828800" y="19888200"/>
              <a:ext cx="2743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dirty="0">
                <a:latin typeface="Roboto" panose="02000000000000000000" pitchFamily="2" charset="0"/>
                <a:ea typeface="Roboto" panose="02000000000000000000" pitchFamily="2" charset="0"/>
              </a:endParaRPr>
            </a:p>
          </p:txBody>
        </p:sp>
        <p:sp>
          <p:nvSpPr>
            <p:cNvPr id="5" name="Oval 4">
              <a:extLst>
                <a:ext uri="{FF2B5EF4-FFF2-40B4-BE49-F238E27FC236}">
                  <a16:creationId xmlns="" xmlns:a16="http://schemas.microsoft.com/office/drawing/2014/main" id="{C8FFF7D9-D222-42D4-8D24-272631EC7C3B}"/>
                </a:ext>
              </a:extLst>
            </p:cNvPr>
            <p:cNvSpPr/>
            <p:nvPr/>
          </p:nvSpPr>
          <p:spPr>
            <a:xfrm>
              <a:off x="29051250"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6" name="Oval 5">
              <a:extLst>
                <a:ext uri="{FF2B5EF4-FFF2-40B4-BE49-F238E27FC236}">
                  <a16:creationId xmlns="" xmlns:a16="http://schemas.microsoft.com/office/drawing/2014/main" id="{F99C8D66-AF8D-4851-8A59-0CC686EAFB55}"/>
                </a:ext>
              </a:extLst>
            </p:cNvPr>
            <p:cNvSpPr/>
            <p:nvPr/>
          </p:nvSpPr>
          <p:spPr>
            <a:xfrm>
              <a:off x="1583712"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grpSp>
      <p:sp>
        <p:nvSpPr>
          <p:cNvPr id="8" name="TextBox 7">
            <a:extLst>
              <a:ext uri="{FF2B5EF4-FFF2-40B4-BE49-F238E27FC236}">
                <a16:creationId xmlns="" xmlns:a16="http://schemas.microsoft.com/office/drawing/2014/main" id="{5ADF12CE-F65C-4E5A-8BF5-ABB5A91A1AAA}"/>
              </a:ext>
            </a:extLst>
          </p:cNvPr>
          <p:cNvSpPr txBox="1"/>
          <p:nvPr/>
        </p:nvSpPr>
        <p:spPr>
          <a:xfrm>
            <a:off x="204566" y="278249"/>
            <a:ext cx="505268" cy="669414"/>
          </a:xfrm>
          <a:prstGeom prst="rect">
            <a:avLst/>
          </a:prstGeom>
          <a:noFill/>
        </p:spPr>
        <p:txBody>
          <a:bodyPr wrap="none" rtlCol="0">
            <a:spAutoFit/>
          </a:bodyPr>
          <a:lstStyle/>
          <a:p>
            <a:pPr algn="ctr"/>
            <a:r>
              <a:rPr lang="en-US" sz="3750" dirty="0" smtClean="0">
                <a:latin typeface="Roboto" panose="02000000000000000000" pitchFamily="2" charset="0"/>
                <a:ea typeface="Roboto" panose="02000000000000000000" pitchFamily="2" charset="0"/>
              </a:rPr>
              <a:t>12</a:t>
            </a:r>
            <a:endParaRPr lang="en-US" sz="3750" dirty="0">
              <a:latin typeface="Roboto" panose="02000000000000000000" pitchFamily="2" charset="0"/>
              <a:ea typeface="Roboto" panose="02000000000000000000" pitchFamily="2" charset="0"/>
            </a:endParaRPr>
          </a:p>
        </p:txBody>
      </p:sp>
      <p:sp>
        <p:nvSpPr>
          <p:cNvPr id="9" name="TextBox 8">
            <a:extLst>
              <a:ext uri="{FF2B5EF4-FFF2-40B4-BE49-F238E27FC236}">
                <a16:creationId xmlns="" xmlns:a16="http://schemas.microsoft.com/office/drawing/2014/main" id="{78775E8F-FE1E-469B-AEB5-85326E965A26}"/>
              </a:ext>
            </a:extLst>
          </p:cNvPr>
          <p:cNvSpPr txBox="1"/>
          <p:nvPr/>
        </p:nvSpPr>
        <p:spPr>
          <a:xfrm>
            <a:off x="354086" y="5261185"/>
            <a:ext cx="505268" cy="669414"/>
          </a:xfrm>
          <a:prstGeom prst="rect">
            <a:avLst/>
          </a:prstGeom>
          <a:noFill/>
        </p:spPr>
        <p:txBody>
          <a:bodyPr wrap="none" rtlCol="0">
            <a:spAutoFit/>
          </a:bodyPr>
          <a:lstStyle/>
          <a:p>
            <a:pPr algn="ctr"/>
            <a:r>
              <a:rPr lang="en-US" sz="3750" dirty="0" smtClean="0">
                <a:latin typeface="Roboto" panose="02000000000000000000" pitchFamily="2" charset="0"/>
                <a:ea typeface="Roboto" panose="02000000000000000000" pitchFamily="2" charset="0"/>
              </a:rPr>
              <a:t>13</a:t>
            </a:r>
            <a:endParaRPr lang="en-US" sz="3750" dirty="0">
              <a:latin typeface="Roboto" panose="02000000000000000000" pitchFamily="2" charset="0"/>
              <a:ea typeface="Roboto" panose="02000000000000000000" pitchFamily="2" charset="0"/>
            </a:endParaRPr>
          </a:p>
        </p:txBody>
      </p:sp>
      <p:sp>
        <p:nvSpPr>
          <p:cNvPr id="3" name="Rectangle: Rounded Corners 2">
            <a:extLst>
              <a:ext uri="{FF2B5EF4-FFF2-40B4-BE49-F238E27FC236}">
                <a16:creationId xmlns="" xmlns:a16="http://schemas.microsoft.com/office/drawing/2014/main" id="{6DF6F3AB-480F-492B-A62E-1B2E6DA4BD22}"/>
              </a:ext>
            </a:extLst>
          </p:cNvPr>
          <p:cNvSpPr/>
          <p:nvPr/>
        </p:nvSpPr>
        <p:spPr>
          <a:xfrm>
            <a:off x="709393" y="278249"/>
            <a:ext cx="1161854" cy="1957382"/>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11" name="Rectangle: Rounded Corners 10">
            <a:extLst>
              <a:ext uri="{FF2B5EF4-FFF2-40B4-BE49-F238E27FC236}">
                <a16:creationId xmlns="" xmlns:a16="http://schemas.microsoft.com/office/drawing/2014/main" id="{9D04CFCE-CC23-4BD0-9B75-29462ED86D35}"/>
              </a:ext>
            </a:extLst>
          </p:cNvPr>
          <p:cNvSpPr/>
          <p:nvPr/>
        </p:nvSpPr>
        <p:spPr>
          <a:xfrm>
            <a:off x="950390" y="5277143"/>
            <a:ext cx="1475095" cy="1689346"/>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24" name="TextBox 23">
            <a:extLst>
              <a:ext uri="{FF2B5EF4-FFF2-40B4-BE49-F238E27FC236}">
                <a16:creationId xmlns="" xmlns:a16="http://schemas.microsoft.com/office/drawing/2014/main" id="{DAF1DC1E-FEB6-4FD2-88C4-A5F804BA6E48}"/>
              </a:ext>
            </a:extLst>
          </p:cNvPr>
          <p:cNvSpPr txBox="1"/>
          <p:nvPr/>
        </p:nvSpPr>
        <p:spPr>
          <a:xfrm>
            <a:off x="1271141" y="1003066"/>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p>
        </p:txBody>
      </p:sp>
      <p:sp>
        <p:nvSpPr>
          <p:cNvPr id="30" name="TextBox 29">
            <a:extLst>
              <a:ext uri="{FF2B5EF4-FFF2-40B4-BE49-F238E27FC236}">
                <a16:creationId xmlns="" xmlns:a16="http://schemas.microsoft.com/office/drawing/2014/main" id="{F0995271-BA88-4905-B15E-7A652D293144}"/>
              </a:ext>
            </a:extLst>
          </p:cNvPr>
          <p:cNvSpPr txBox="1"/>
          <p:nvPr/>
        </p:nvSpPr>
        <p:spPr>
          <a:xfrm>
            <a:off x="1271141" y="1724623"/>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p>
        </p:txBody>
      </p:sp>
      <p:sp>
        <p:nvSpPr>
          <p:cNvPr id="37" name="TextBox 36">
            <a:extLst>
              <a:ext uri="{FF2B5EF4-FFF2-40B4-BE49-F238E27FC236}">
                <a16:creationId xmlns="" xmlns:a16="http://schemas.microsoft.com/office/drawing/2014/main" id="{ED317C05-B827-4580-87B9-85304070469A}"/>
              </a:ext>
            </a:extLst>
          </p:cNvPr>
          <p:cNvSpPr txBox="1"/>
          <p:nvPr/>
        </p:nvSpPr>
        <p:spPr>
          <a:xfrm>
            <a:off x="1943351" y="5834207"/>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endParaRPr lang="en-US" sz="1250" dirty="0">
              <a:latin typeface="Roboto" panose="02000000000000000000" pitchFamily="2" charset="0"/>
              <a:ea typeface="Roboto" panose="02000000000000000000" pitchFamily="2" charset="0"/>
            </a:endParaRPr>
          </a:p>
        </p:txBody>
      </p:sp>
      <p:pic>
        <p:nvPicPr>
          <p:cNvPr id="43" name="Picture 42">
            <a:extLst>
              <a:ext uri="{FF2B5EF4-FFF2-40B4-BE49-F238E27FC236}">
                <a16:creationId xmlns="" xmlns:a16="http://schemas.microsoft.com/office/drawing/2014/main" id="{9B84FFF9-DBF8-4F59-BD38-283768D53A2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044068" y="1568682"/>
            <a:ext cx="247857" cy="372965"/>
          </a:xfrm>
          <a:prstGeom prst="rect">
            <a:avLst/>
          </a:prstGeom>
        </p:spPr>
      </p:pic>
      <p:pic>
        <p:nvPicPr>
          <p:cNvPr id="25" name="Picture 24">
            <a:extLst>
              <a:ext uri="{FF2B5EF4-FFF2-40B4-BE49-F238E27FC236}">
                <a16:creationId xmlns="" xmlns:a16="http://schemas.microsoft.com/office/drawing/2014/main" id="{4BE99ED9-C116-4BF9-8445-D753864CD043}"/>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15987" y="5377888"/>
            <a:ext cx="946337" cy="695097"/>
          </a:xfrm>
          <a:prstGeom prst="rect">
            <a:avLst/>
          </a:prstGeom>
        </p:spPr>
      </p:pic>
      <p:sp>
        <p:nvSpPr>
          <p:cNvPr id="26" name="TextBox 25">
            <a:extLst>
              <a:ext uri="{FF2B5EF4-FFF2-40B4-BE49-F238E27FC236}">
                <a16:creationId xmlns="" xmlns:a16="http://schemas.microsoft.com/office/drawing/2014/main" id="{2D3B662F-8AB7-4B18-87DE-5AC11B5811AF}"/>
              </a:ext>
            </a:extLst>
          </p:cNvPr>
          <p:cNvSpPr txBox="1"/>
          <p:nvPr/>
        </p:nvSpPr>
        <p:spPr>
          <a:xfrm>
            <a:off x="1375973" y="6454911"/>
            <a:ext cx="926857"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x4</a:t>
            </a:r>
            <a:r>
              <a:rPr lang="en-US" sz="1250" dirty="0">
                <a:latin typeface="Roboto" panose="02000000000000000000" pitchFamily="2" charset="0"/>
                <a:ea typeface="Roboto" panose="02000000000000000000" pitchFamily="2" charset="0"/>
              </a:rPr>
              <a:t>(8mm)</a:t>
            </a:r>
          </a:p>
        </p:txBody>
      </p:sp>
      <p:pic>
        <p:nvPicPr>
          <p:cNvPr id="27" name="Picture 26">
            <a:extLst>
              <a:ext uri="{FF2B5EF4-FFF2-40B4-BE49-F238E27FC236}">
                <a16:creationId xmlns="" xmlns:a16="http://schemas.microsoft.com/office/drawing/2014/main" id="{09F7E7D0-F2CA-4944-A602-CB1864AAF46D}"/>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27625" y="6193018"/>
            <a:ext cx="328600" cy="328600"/>
          </a:xfrm>
          <a:prstGeom prst="rect">
            <a:avLst/>
          </a:prstGeom>
        </p:spPr>
      </p:pic>
      <p:pic>
        <p:nvPicPr>
          <p:cNvPr id="3074" name="Picture 2" descr="C:\Users\Juvon-MR\Desktop\MyBot Base Bot\PowerPoint Pics\BBM2 Step12 v1.jpg"/>
          <p:cNvPicPr>
            <a:picLocks noChangeAspect="1" noChangeArrowheads="1"/>
          </p:cNvPicPr>
          <p:nvPr/>
        </p:nvPicPr>
        <p:blipFill>
          <a:blip r:embed="rId5" cstate="print"/>
          <a:srcRect l="21177" t="27271" r="16612" b="31318"/>
          <a:stretch>
            <a:fillRect/>
          </a:stretch>
        </p:blipFill>
        <p:spPr bwMode="auto">
          <a:xfrm>
            <a:off x="3482035" y="153619"/>
            <a:ext cx="4162349" cy="2770701"/>
          </a:xfrm>
          <a:prstGeom prst="rect">
            <a:avLst/>
          </a:prstGeom>
          <a:noFill/>
        </p:spPr>
      </p:pic>
      <p:pic>
        <p:nvPicPr>
          <p:cNvPr id="3075" name="Picture 3" descr="C:\Users\Juvon-MR\Desktop\MyBot Base Bot\PowerPoint Pics\BBM2 Step12 v1 (Close Up View).jpg"/>
          <p:cNvPicPr>
            <a:picLocks noChangeAspect="1" noChangeArrowheads="1"/>
          </p:cNvPicPr>
          <p:nvPr/>
        </p:nvPicPr>
        <p:blipFill>
          <a:blip r:embed="rId6" cstate="print"/>
          <a:srcRect l="5647" t="31130" r="3623" b="36870"/>
          <a:stretch>
            <a:fillRect/>
          </a:stretch>
        </p:blipFill>
        <p:spPr bwMode="auto">
          <a:xfrm>
            <a:off x="380391" y="3760013"/>
            <a:ext cx="3255264" cy="1148122"/>
          </a:xfrm>
          <a:prstGeom prst="rect">
            <a:avLst/>
          </a:prstGeom>
          <a:ln>
            <a:noFill/>
          </a:ln>
          <a:effectLst>
            <a:outerShdw blurRad="190500" algn="tl" rotWithShape="0">
              <a:srgbClr val="000000">
                <a:alpha val="70000"/>
              </a:srgbClr>
            </a:outerShdw>
          </a:effectLst>
        </p:spPr>
      </p:pic>
      <p:pic>
        <p:nvPicPr>
          <p:cNvPr id="28" name="Picture 27">
            <a:extLst>
              <a:ext uri="{FF2B5EF4-FFF2-40B4-BE49-F238E27FC236}">
                <a16:creationId xmlns="" xmlns:a16="http://schemas.microsoft.com/office/drawing/2014/main" id="{ED82E980-4690-43B6-B5C9-97AE17281205}"/>
              </a:ext>
            </a:extLst>
          </p:cNvPr>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827828" y="630818"/>
            <a:ext cx="685800" cy="563086"/>
          </a:xfrm>
          <a:prstGeom prst="rect">
            <a:avLst/>
          </a:prstGeom>
        </p:spPr>
      </p:pic>
      <p:pic>
        <p:nvPicPr>
          <p:cNvPr id="4098" name="Picture 2" descr="C:\Users\Juvon-MR\Desktop\MyBot Base Bot\BBM2 Final Step.jpg"/>
          <p:cNvPicPr>
            <a:picLocks noChangeAspect="1" noChangeArrowheads="1"/>
          </p:cNvPicPr>
          <p:nvPr/>
        </p:nvPicPr>
        <p:blipFill>
          <a:blip r:embed="rId8" cstate="print"/>
          <a:srcRect l="11459" t="21199" r="23911" b="16005"/>
          <a:stretch>
            <a:fillRect/>
          </a:stretch>
        </p:blipFill>
        <p:spPr bwMode="auto">
          <a:xfrm>
            <a:off x="2695699" y="5367647"/>
            <a:ext cx="4625439" cy="4494221"/>
          </a:xfrm>
          <a:prstGeom prst="rect">
            <a:avLst/>
          </a:prstGeom>
          <a:noFill/>
        </p:spPr>
      </p:pic>
    </p:spTree>
    <p:extLst>
      <p:ext uri="{BB962C8B-B14F-4D97-AF65-F5344CB8AC3E}">
        <p14:creationId xmlns="" xmlns:p14="http://schemas.microsoft.com/office/powerpoint/2010/main" val="453555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a:extLst>
              <a:ext uri="{FF2B5EF4-FFF2-40B4-BE49-F238E27FC236}">
                <a16:creationId xmlns="" xmlns:a16="http://schemas.microsoft.com/office/drawing/2014/main" id="{A484ECA7-DD73-428D-9947-70924D35A2F5}"/>
              </a:ext>
            </a:extLst>
          </p:cNvPr>
          <p:cNvGraphicFramePr>
            <a:graphicFrameLocks noGrp="1"/>
          </p:cNvGraphicFramePr>
          <p:nvPr>
            <p:extLst>
              <p:ext uri="{D42A27DB-BD31-4B8C-83A1-F6EECF244321}">
                <p14:modId xmlns="" xmlns:p14="http://schemas.microsoft.com/office/powerpoint/2010/main" val="3002660698"/>
              </p:ext>
            </p:extLst>
          </p:nvPr>
        </p:nvGraphicFramePr>
        <p:xfrm>
          <a:off x="4063956" y="745558"/>
          <a:ext cx="3514977" cy="4742307"/>
        </p:xfrm>
        <a:graphic>
          <a:graphicData uri="http://schemas.openxmlformats.org/drawingml/2006/table">
            <a:tbl>
              <a:tblPr firstRow="1" bandRow="1">
                <a:tableStyleId>{5C22544A-7EE6-4342-B048-85BDC9FD1C3A}</a:tableStyleId>
              </a:tblPr>
              <a:tblGrid>
                <a:gridCol w="1593935">
                  <a:extLst>
                    <a:ext uri="{9D8B030D-6E8A-4147-A177-3AD203B41FA5}">
                      <a16:colId xmlns="" xmlns:a16="http://schemas.microsoft.com/office/drawing/2014/main" val="130815134"/>
                    </a:ext>
                  </a:extLst>
                </a:gridCol>
                <a:gridCol w="749383">
                  <a:extLst>
                    <a:ext uri="{9D8B030D-6E8A-4147-A177-3AD203B41FA5}">
                      <a16:colId xmlns="" xmlns:a16="http://schemas.microsoft.com/office/drawing/2014/main" val="4217527882"/>
                    </a:ext>
                  </a:extLst>
                </a:gridCol>
                <a:gridCol w="1171659">
                  <a:extLst>
                    <a:ext uri="{9D8B030D-6E8A-4147-A177-3AD203B41FA5}">
                      <a16:colId xmlns="" xmlns:a16="http://schemas.microsoft.com/office/drawing/2014/main" val="2473108081"/>
                    </a:ext>
                  </a:extLst>
                </a:gridCol>
              </a:tblGrid>
              <a:tr h="605790">
                <a:tc>
                  <a:txBody>
                    <a:bodyPr/>
                    <a:lstStyle/>
                    <a:p>
                      <a:pPr algn="ctr"/>
                      <a:r>
                        <a:rPr lang="en-US" sz="1500" b="1" dirty="0">
                          <a:solidFill>
                            <a:schemeClr val="tx1"/>
                          </a:solidFill>
                          <a:latin typeface="Roboto" panose="02000000000000000000" pitchFamily="2" charset="0"/>
                          <a:ea typeface="Roboto" panose="02000000000000000000" pitchFamily="2" charset="0"/>
                        </a:rPr>
                        <a:t>Optical Distance Sensor</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500" b="1" dirty="0">
                          <a:solidFill>
                            <a:schemeClr val="tx1"/>
                          </a:solidFill>
                          <a:latin typeface="Roboto" panose="02000000000000000000" pitchFamily="2" charset="0"/>
                          <a:ea typeface="Roboto" panose="02000000000000000000" pitchFamily="2" charset="0"/>
                          <a:sym typeface="Wingdings" panose="05000000000000000000" pitchFamily="2" charset="2"/>
                        </a:rPr>
                        <a:t></a:t>
                      </a:r>
                      <a:endParaRPr lang="en-US" sz="2500" b="1" dirty="0">
                        <a:solidFill>
                          <a:schemeClr val="tx1"/>
                        </a:solidFill>
                        <a:latin typeface="Roboto" panose="02000000000000000000" pitchFamily="2" charset="0"/>
                        <a:ea typeface="Roboto" panose="02000000000000000000" pitchFamily="2" charset="0"/>
                      </a:endParaRP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b="1" dirty="0">
                          <a:solidFill>
                            <a:schemeClr val="tx1"/>
                          </a:solidFill>
                          <a:latin typeface="Roboto" panose="02000000000000000000" pitchFamily="2" charset="0"/>
                          <a:ea typeface="Roboto" panose="02000000000000000000" pitchFamily="2" charset="0"/>
                        </a:rPr>
                        <a:t>A0</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2085153215"/>
                  </a:ext>
                </a:extLst>
              </a:tr>
              <a:tr h="536829">
                <a:tc>
                  <a:txBody>
                    <a:bodyPr/>
                    <a:lstStyle/>
                    <a:p>
                      <a:pPr marL="0" marR="0" indent="0" algn="ctr" defTabSz="777240" rtl="0" eaLnBrk="1" fontAlgn="auto" latinLnBrk="0" hangingPunct="1">
                        <a:lnSpc>
                          <a:spcPct val="100000"/>
                        </a:lnSpc>
                        <a:spcBef>
                          <a:spcPts val="0"/>
                        </a:spcBef>
                        <a:spcAft>
                          <a:spcPts val="0"/>
                        </a:spcAft>
                        <a:buClrTx/>
                        <a:buSzTx/>
                        <a:buFontTx/>
                        <a:buNone/>
                        <a:tabLst/>
                        <a:defRPr/>
                      </a:pPr>
                      <a:r>
                        <a:rPr lang="en-US" sz="1500" b="1" dirty="0" smtClean="0">
                          <a:solidFill>
                            <a:schemeClr val="tx1"/>
                          </a:solidFill>
                          <a:latin typeface="Roboto" panose="02000000000000000000" pitchFamily="2" charset="0"/>
                          <a:ea typeface="Roboto" panose="02000000000000000000" pitchFamily="2" charset="0"/>
                        </a:rPr>
                        <a:t>Magnetic</a:t>
                      </a:r>
                      <a:r>
                        <a:rPr lang="en-US" sz="1500" b="1" baseline="0" dirty="0" smtClean="0">
                          <a:solidFill>
                            <a:schemeClr val="tx1"/>
                          </a:solidFill>
                          <a:latin typeface="Roboto" panose="02000000000000000000" pitchFamily="2" charset="0"/>
                          <a:ea typeface="Roboto" panose="02000000000000000000" pitchFamily="2" charset="0"/>
                        </a:rPr>
                        <a:t> Field Sensor</a:t>
                      </a:r>
                      <a:endParaRPr lang="en-US" sz="1500" b="1" dirty="0" smtClean="0">
                        <a:solidFill>
                          <a:schemeClr val="tx1"/>
                        </a:solidFill>
                        <a:latin typeface="Roboto" panose="02000000000000000000" pitchFamily="2" charset="0"/>
                        <a:ea typeface="Roboto" panose="02000000000000000000" pitchFamily="2" charset="0"/>
                      </a:endParaRP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777240" rtl="0" eaLnBrk="1" fontAlgn="auto" latinLnBrk="0" hangingPunct="1">
                        <a:lnSpc>
                          <a:spcPct val="100000"/>
                        </a:lnSpc>
                        <a:spcBef>
                          <a:spcPts val="0"/>
                        </a:spcBef>
                        <a:spcAft>
                          <a:spcPts val="0"/>
                        </a:spcAft>
                        <a:buClrTx/>
                        <a:buSzTx/>
                        <a:buFontTx/>
                        <a:buNone/>
                        <a:tabLst/>
                        <a:defRPr/>
                      </a:pPr>
                      <a:r>
                        <a:rPr lang="en-US" sz="2500" b="1" dirty="0" smtClean="0">
                          <a:solidFill>
                            <a:schemeClr val="tx1"/>
                          </a:solidFill>
                          <a:latin typeface="Roboto" panose="02000000000000000000" pitchFamily="2" charset="0"/>
                          <a:ea typeface="Roboto" panose="02000000000000000000" pitchFamily="2" charset="0"/>
                          <a:sym typeface="Wingdings" panose="05000000000000000000" pitchFamily="2" charset="2"/>
                        </a:rPr>
                        <a:t></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500" b="1" dirty="0" smtClean="0">
                        <a:solidFill>
                          <a:schemeClr val="tx1"/>
                        </a:solidFill>
                        <a:latin typeface="Roboto" panose="02000000000000000000" pitchFamily="2" charset="0"/>
                        <a:ea typeface="Roboto" panose="02000000000000000000" pitchFamily="2" charset="0"/>
                      </a:endParaRPr>
                    </a:p>
                    <a:p>
                      <a:pPr algn="ctr"/>
                      <a:r>
                        <a:rPr lang="en-US" sz="1500" b="1" dirty="0" smtClean="0">
                          <a:solidFill>
                            <a:schemeClr val="tx1"/>
                          </a:solidFill>
                          <a:latin typeface="Roboto" panose="02000000000000000000" pitchFamily="2" charset="0"/>
                          <a:ea typeface="Roboto" panose="02000000000000000000" pitchFamily="2" charset="0"/>
                        </a:rPr>
                        <a:t>D1</a:t>
                      </a:r>
                    </a:p>
                    <a:p>
                      <a:pPr algn="ctr"/>
                      <a:endParaRPr lang="en-US" sz="1500" b="1" dirty="0" smtClean="0">
                        <a:solidFill>
                          <a:schemeClr val="tx1"/>
                        </a:solidFill>
                        <a:latin typeface="Roboto" panose="02000000000000000000" pitchFamily="2" charset="0"/>
                        <a:ea typeface="Roboto" panose="02000000000000000000" pitchFamily="2" charset="0"/>
                      </a:endParaRP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2661808925"/>
                  </a:ext>
                </a:extLst>
              </a:tr>
              <a:tr h="536829">
                <a:tc>
                  <a:txBody>
                    <a:bodyPr/>
                    <a:lstStyle/>
                    <a:p>
                      <a:pPr algn="ctr"/>
                      <a:r>
                        <a:rPr lang="en-US" sz="1500" b="1" dirty="0" smtClean="0">
                          <a:solidFill>
                            <a:schemeClr val="tx1"/>
                          </a:solidFill>
                          <a:latin typeface="Roboto" panose="02000000000000000000" pitchFamily="2" charset="0"/>
                          <a:ea typeface="Roboto" panose="02000000000000000000" pitchFamily="2" charset="0"/>
                        </a:rPr>
                        <a:t>Touch Sensor</a:t>
                      </a:r>
                      <a:endParaRPr lang="en-US" sz="1500" b="1" dirty="0">
                        <a:solidFill>
                          <a:schemeClr val="tx1"/>
                        </a:solidFill>
                        <a:latin typeface="Roboto" panose="02000000000000000000" pitchFamily="2" charset="0"/>
                        <a:ea typeface="Roboto" panose="02000000000000000000" pitchFamily="2" charset="0"/>
                      </a:endParaRP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3108960" rtl="0" eaLnBrk="1" fontAlgn="auto" latinLnBrk="0" hangingPunct="1">
                        <a:lnSpc>
                          <a:spcPct val="100000"/>
                        </a:lnSpc>
                        <a:spcBef>
                          <a:spcPts val="0"/>
                        </a:spcBef>
                        <a:spcAft>
                          <a:spcPts val="0"/>
                        </a:spcAft>
                        <a:buClrTx/>
                        <a:buSzTx/>
                        <a:buFontTx/>
                        <a:buNone/>
                        <a:tabLst/>
                        <a:defRPr/>
                      </a:pPr>
                      <a:r>
                        <a:rPr lang="en-US" sz="2500" b="1" dirty="0" smtClean="0">
                          <a:solidFill>
                            <a:schemeClr val="tx1"/>
                          </a:solidFill>
                          <a:latin typeface="Roboto" panose="02000000000000000000" pitchFamily="2" charset="0"/>
                          <a:ea typeface="Roboto" panose="02000000000000000000" pitchFamily="2" charset="0"/>
                          <a:sym typeface="Wingdings" panose="05000000000000000000" pitchFamily="2" charset="2"/>
                        </a:rPr>
                        <a:t></a:t>
                      </a:r>
                      <a:endParaRPr lang="en-US" sz="2500" b="1" dirty="0" smtClean="0">
                        <a:solidFill>
                          <a:schemeClr val="tx1"/>
                        </a:solidFill>
                        <a:latin typeface="Roboto" panose="02000000000000000000" pitchFamily="2" charset="0"/>
                        <a:ea typeface="Roboto" panose="02000000000000000000" pitchFamily="2" charset="0"/>
                      </a:endParaRP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b="1" dirty="0" smtClean="0">
                          <a:solidFill>
                            <a:schemeClr val="tx1"/>
                          </a:solidFill>
                          <a:latin typeface="Roboto" panose="02000000000000000000" pitchFamily="2" charset="0"/>
                          <a:ea typeface="Roboto" panose="02000000000000000000" pitchFamily="2" charset="0"/>
                        </a:rPr>
                        <a:t>D0</a:t>
                      </a:r>
                      <a:endParaRPr lang="en-US" sz="1500" b="1" dirty="0">
                        <a:solidFill>
                          <a:schemeClr val="tx1"/>
                        </a:solidFill>
                        <a:latin typeface="Roboto" panose="02000000000000000000" pitchFamily="2" charset="0"/>
                        <a:ea typeface="Roboto" panose="02000000000000000000" pitchFamily="2" charset="0"/>
                      </a:endParaRP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36829">
                <a:tc>
                  <a:txBody>
                    <a:bodyPr/>
                    <a:lstStyle/>
                    <a:p>
                      <a:pPr algn="ctr"/>
                      <a:r>
                        <a:rPr lang="en-US" sz="1500" b="1" dirty="0" smtClean="0">
                          <a:solidFill>
                            <a:schemeClr val="tx1"/>
                          </a:solidFill>
                          <a:latin typeface="Roboto" panose="02000000000000000000" pitchFamily="2" charset="0"/>
                          <a:ea typeface="Roboto" panose="02000000000000000000" pitchFamily="2" charset="0"/>
                        </a:rPr>
                        <a:t>Color Sensor</a:t>
                      </a:r>
                      <a:endParaRPr lang="en-US" sz="1500" b="1" dirty="0">
                        <a:solidFill>
                          <a:schemeClr val="tx1"/>
                        </a:solidFill>
                        <a:latin typeface="Roboto" panose="02000000000000000000" pitchFamily="2" charset="0"/>
                        <a:ea typeface="Roboto" panose="02000000000000000000" pitchFamily="2" charset="0"/>
                      </a:endParaRP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3108960" rtl="0" eaLnBrk="1" fontAlgn="auto" latinLnBrk="0" hangingPunct="1">
                        <a:lnSpc>
                          <a:spcPct val="100000"/>
                        </a:lnSpc>
                        <a:spcBef>
                          <a:spcPts val="0"/>
                        </a:spcBef>
                        <a:spcAft>
                          <a:spcPts val="0"/>
                        </a:spcAft>
                        <a:buClrTx/>
                        <a:buSzTx/>
                        <a:buFontTx/>
                        <a:buNone/>
                        <a:tabLst/>
                        <a:defRPr/>
                      </a:pPr>
                      <a:r>
                        <a:rPr lang="en-US" sz="2500" b="1" dirty="0" smtClean="0">
                          <a:solidFill>
                            <a:schemeClr val="tx1"/>
                          </a:solidFill>
                          <a:latin typeface="Roboto" panose="02000000000000000000" pitchFamily="2" charset="0"/>
                          <a:ea typeface="Roboto" panose="02000000000000000000" pitchFamily="2" charset="0"/>
                          <a:sym typeface="Wingdings" panose="05000000000000000000" pitchFamily="2" charset="2"/>
                        </a:rPr>
                        <a:t></a:t>
                      </a:r>
                      <a:endParaRPr lang="en-US" sz="2500" b="1" dirty="0" smtClean="0">
                        <a:solidFill>
                          <a:schemeClr val="tx1"/>
                        </a:solidFill>
                        <a:latin typeface="Roboto" panose="02000000000000000000" pitchFamily="2" charset="0"/>
                        <a:ea typeface="Roboto" panose="02000000000000000000" pitchFamily="2" charset="0"/>
                      </a:endParaRP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b="1" dirty="0" smtClean="0">
                          <a:solidFill>
                            <a:schemeClr val="tx1"/>
                          </a:solidFill>
                          <a:latin typeface="Roboto" panose="02000000000000000000" pitchFamily="2" charset="0"/>
                          <a:ea typeface="Roboto" panose="02000000000000000000" pitchFamily="2" charset="0"/>
                        </a:rPr>
                        <a:t>I2C</a:t>
                      </a:r>
                      <a:endParaRPr lang="en-US" sz="1500" b="1" dirty="0">
                        <a:solidFill>
                          <a:schemeClr val="tx1"/>
                        </a:solidFill>
                        <a:latin typeface="Roboto" panose="02000000000000000000" pitchFamily="2" charset="0"/>
                        <a:ea typeface="Roboto" panose="02000000000000000000" pitchFamily="2" charset="0"/>
                      </a:endParaRP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36829">
                <a:tc>
                  <a:txBody>
                    <a:bodyPr/>
                    <a:lstStyle/>
                    <a:p>
                      <a:pPr algn="ctr"/>
                      <a:r>
                        <a:rPr lang="en-US" sz="1500" b="1" dirty="0">
                          <a:solidFill>
                            <a:schemeClr val="tx1"/>
                          </a:solidFill>
                          <a:latin typeface="Roboto" panose="02000000000000000000" pitchFamily="2" charset="0"/>
                          <a:ea typeface="Roboto" panose="02000000000000000000" pitchFamily="2" charset="0"/>
                        </a:rPr>
                        <a:t>Integrating Gyro</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3108960" rtl="0" eaLnBrk="1" fontAlgn="auto" latinLnBrk="0" hangingPunct="1">
                        <a:lnSpc>
                          <a:spcPct val="100000"/>
                        </a:lnSpc>
                        <a:spcBef>
                          <a:spcPts val="0"/>
                        </a:spcBef>
                        <a:spcAft>
                          <a:spcPts val="0"/>
                        </a:spcAft>
                        <a:buClrTx/>
                        <a:buSzTx/>
                        <a:buFontTx/>
                        <a:buNone/>
                        <a:tabLst/>
                        <a:defRPr/>
                      </a:pPr>
                      <a:r>
                        <a:rPr lang="en-US" sz="2500" b="1" dirty="0">
                          <a:solidFill>
                            <a:schemeClr val="tx1"/>
                          </a:solidFill>
                          <a:latin typeface="Roboto" panose="02000000000000000000" pitchFamily="2" charset="0"/>
                          <a:ea typeface="Roboto" panose="02000000000000000000" pitchFamily="2" charset="0"/>
                          <a:sym typeface="Wingdings" panose="05000000000000000000" pitchFamily="2" charset="2"/>
                        </a:rPr>
                        <a:t></a:t>
                      </a:r>
                      <a:endParaRPr lang="en-US" sz="2500" b="1" dirty="0">
                        <a:solidFill>
                          <a:schemeClr val="tx1"/>
                        </a:solidFill>
                        <a:latin typeface="Roboto" panose="02000000000000000000" pitchFamily="2" charset="0"/>
                        <a:ea typeface="Roboto" panose="02000000000000000000" pitchFamily="2" charset="0"/>
                      </a:endParaRP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b="1" dirty="0">
                          <a:solidFill>
                            <a:schemeClr val="tx1"/>
                          </a:solidFill>
                          <a:latin typeface="Roboto" panose="02000000000000000000" pitchFamily="2" charset="0"/>
                          <a:ea typeface="Roboto" panose="02000000000000000000" pitchFamily="2" charset="0"/>
                        </a:rPr>
                        <a:t>I2C</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605790">
                <a:tc>
                  <a:txBody>
                    <a:bodyPr/>
                    <a:lstStyle/>
                    <a:p>
                      <a:pPr algn="ctr"/>
                      <a:r>
                        <a:rPr lang="en-US" sz="1500" b="1" dirty="0">
                          <a:solidFill>
                            <a:schemeClr val="tx1"/>
                          </a:solidFill>
                          <a:latin typeface="Roboto" panose="02000000000000000000" pitchFamily="2" charset="0"/>
                          <a:ea typeface="Roboto" panose="02000000000000000000" pitchFamily="2" charset="0"/>
                        </a:rPr>
                        <a:t>Right Motor</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3108960" rtl="0" eaLnBrk="1" fontAlgn="auto" latinLnBrk="0" hangingPunct="1">
                        <a:lnSpc>
                          <a:spcPct val="100000"/>
                        </a:lnSpc>
                        <a:spcBef>
                          <a:spcPts val="0"/>
                        </a:spcBef>
                        <a:spcAft>
                          <a:spcPts val="0"/>
                        </a:spcAft>
                        <a:buClrTx/>
                        <a:buSzTx/>
                        <a:buFontTx/>
                        <a:buNone/>
                        <a:tabLst/>
                        <a:defRPr/>
                      </a:pPr>
                      <a:r>
                        <a:rPr lang="en-US" sz="2500" b="1" dirty="0">
                          <a:solidFill>
                            <a:schemeClr val="tx1"/>
                          </a:solidFill>
                          <a:latin typeface="Roboto" panose="02000000000000000000" pitchFamily="2" charset="0"/>
                          <a:ea typeface="Roboto" panose="02000000000000000000" pitchFamily="2" charset="0"/>
                          <a:sym typeface="Wingdings" panose="05000000000000000000" pitchFamily="2" charset="2"/>
                        </a:rPr>
                        <a:t></a:t>
                      </a:r>
                      <a:endParaRPr lang="en-US" sz="2500" b="1" dirty="0">
                        <a:solidFill>
                          <a:schemeClr val="tx1"/>
                        </a:solidFill>
                        <a:latin typeface="Roboto" panose="02000000000000000000" pitchFamily="2" charset="0"/>
                        <a:ea typeface="Roboto" panose="02000000000000000000" pitchFamily="2" charset="0"/>
                      </a:endParaRP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b="1" dirty="0">
                          <a:solidFill>
                            <a:schemeClr val="tx1"/>
                          </a:solidFill>
                          <a:latin typeface="Roboto" panose="02000000000000000000" pitchFamily="2" charset="0"/>
                          <a:ea typeface="Roboto" panose="02000000000000000000" pitchFamily="2" charset="0"/>
                        </a:rPr>
                        <a:t>M0</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3033709246"/>
                  </a:ext>
                </a:extLst>
              </a:tr>
              <a:tr h="605790">
                <a:tc>
                  <a:txBody>
                    <a:bodyPr/>
                    <a:lstStyle/>
                    <a:p>
                      <a:pPr algn="ctr"/>
                      <a:r>
                        <a:rPr lang="en-US" sz="1500" b="1" dirty="0">
                          <a:solidFill>
                            <a:schemeClr val="tx1"/>
                          </a:solidFill>
                          <a:latin typeface="Roboto" panose="02000000000000000000" pitchFamily="2" charset="0"/>
                          <a:ea typeface="Roboto" panose="02000000000000000000" pitchFamily="2" charset="0"/>
                        </a:rPr>
                        <a:t>Left Motor</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3108960" rtl="0" eaLnBrk="1" fontAlgn="auto" latinLnBrk="0" hangingPunct="1">
                        <a:lnSpc>
                          <a:spcPct val="100000"/>
                        </a:lnSpc>
                        <a:spcBef>
                          <a:spcPts val="0"/>
                        </a:spcBef>
                        <a:spcAft>
                          <a:spcPts val="0"/>
                        </a:spcAft>
                        <a:buClrTx/>
                        <a:buSzTx/>
                        <a:buFontTx/>
                        <a:buNone/>
                        <a:tabLst/>
                        <a:defRPr/>
                      </a:pPr>
                      <a:r>
                        <a:rPr lang="en-US" sz="2500" b="1" dirty="0">
                          <a:solidFill>
                            <a:schemeClr val="tx1"/>
                          </a:solidFill>
                          <a:latin typeface="Roboto" panose="02000000000000000000" pitchFamily="2" charset="0"/>
                          <a:ea typeface="Roboto" panose="02000000000000000000" pitchFamily="2" charset="0"/>
                          <a:sym typeface="Wingdings" panose="05000000000000000000" pitchFamily="2" charset="2"/>
                        </a:rPr>
                        <a:t></a:t>
                      </a:r>
                      <a:endParaRPr lang="en-US" sz="2500" b="1" dirty="0">
                        <a:solidFill>
                          <a:schemeClr val="tx1"/>
                        </a:solidFill>
                        <a:latin typeface="Roboto" panose="02000000000000000000" pitchFamily="2" charset="0"/>
                        <a:ea typeface="Roboto" panose="02000000000000000000" pitchFamily="2" charset="0"/>
                      </a:endParaRP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b="1" dirty="0">
                          <a:solidFill>
                            <a:schemeClr val="tx1"/>
                          </a:solidFill>
                          <a:latin typeface="Roboto" panose="02000000000000000000" pitchFamily="2" charset="0"/>
                          <a:ea typeface="Roboto" panose="02000000000000000000" pitchFamily="2" charset="0"/>
                        </a:rPr>
                        <a:t>M1</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560028809"/>
                  </a:ext>
                </a:extLst>
              </a:tr>
              <a:tr h="605790">
                <a:tc>
                  <a:txBody>
                    <a:bodyPr/>
                    <a:lstStyle/>
                    <a:p>
                      <a:pPr algn="ctr"/>
                      <a:r>
                        <a:rPr lang="en-US" sz="1500" b="1" dirty="0" smtClean="0">
                          <a:solidFill>
                            <a:schemeClr val="tx1"/>
                          </a:solidFill>
                          <a:latin typeface="Roboto" panose="02000000000000000000" pitchFamily="2" charset="0"/>
                          <a:ea typeface="Roboto" panose="02000000000000000000" pitchFamily="2" charset="0"/>
                        </a:rPr>
                        <a:t>Battery</a:t>
                      </a:r>
                      <a:endParaRPr lang="en-US" sz="1500" b="1" dirty="0">
                        <a:solidFill>
                          <a:schemeClr val="tx1"/>
                        </a:solidFill>
                        <a:latin typeface="Roboto" panose="02000000000000000000" pitchFamily="2" charset="0"/>
                        <a:ea typeface="Roboto" panose="02000000000000000000" pitchFamily="2" charset="0"/>
                      </a:endParaRP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3108960" rtl="0" eaLnBrk="1" fontAlgn="auto" latinLnBrk="0" hangingPunct="1">
                        <a:lnSpc>
                          <a:spcPct val="100000"/>
                        </a:lnSpc>
                        <a:spcBef>
                          <a:spcPts val="0"/>
                        </a:spcBef>
                        <a:spcAft>
                          <a:spcPts val="0"/>
                        </a:spcAft>
                        <a:buClrTx/>
                        <a:buSzTx/>
                        <a:buFontTx/>
                        <a:buNone/>
                        <a:tabLst/>
                        <a:defRPr/>
                      </a:pPr>
                      <a:r>
                        <a:rPr lang="en-US" sz="2500" b="1" dirty="0">
                          <a:solidFill>
                            <a:schemeClr val="tx1"/>
                          </a:solidFill>
                          <a:latin typeface="Roboto" panose="02000000000000000000" pitchFamily="2" charset="0"/>
                          <a:ea typeface="Roboto" panose="02000000000000000000" pitchFamily="2" charset="0"/>
                          <a:sym typeface="Wingdings" panose="05000000000000000000" pitchFamily="2" charset="2"/>
                        </a:rPr>
                        <a:t></a:t>
                      </a:r>
                      <a:endParaRPr lang="en-US" sz="2500" b="1" dirty="0">
                        <a:solidFill>
                          <a:schemeClr val="tx1"/>
                        </a:solidFill>
                        <a:latin typeface="Roboto" panose="02000000000000000000" pitchFamily="2" charset="0"/>
                        <a:ea typeface="Roboto" panose="02000000000000000000" pitchFamily="2" charset="0"/>
                      </a:endParaRP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b="1" dirty="0">
                          <a:solidFill>
                            <a:schemeClr val="tx1"/>
                          </a:solidFill>
                          <a:latin typeface="Roboto" panose="02000000000000000000" pitchFamily="2" charset="0"/>
                          <a:ea typeface="Roboto" panose="02000000000000000000" pitchFamily="2" charset="0"/>
                        </a:rPr>
                        <a:t>BATT</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603755752"/>
                  </a:ext>
                </a:extLst>
              </a:tr>
            </a:tbl>
          </a:graphicData>
        </a:graphic>
      </p:graphicFrame>
      <p:sp>
        <p:nvSpPr>
          <p:cNvPr id="33" name="Rectangle: Rounded Corners 32">
            <a:extLst>
              <a:ext uri="{FF2B5EF4-FFF2-40B4-BE49-F238E27FC236}">
                <a16:creationId xmlns="" xmlns:a16="http://schemas.microsoft.com/office/drawing/2014/main" id="{A229CBD5-0C5B-41EE-82EB-FA3FDD072525}"/>
              </a:ext>
            </a:extLst>
          </p:cNvPr>
          <p:cNvSpPr/>
          <p:nvPr/>
        </p:nvSpPr>
        <p:spPr>
          <a:xfrm>
            <a:off x="166255" y="166256"/>
            <a:ext cx="7279575" cy="5486400"/>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dirty="0">
              <a:latin typeface="Roboto" panose="02000000000000000000" pitchFamily="2" charset="0"/>
              <a:ea typeface="Roboto" panose="02000000000000000000" pitchFamily="2" charset="0"/>
            </a:endParaRPr>
          </a:p>
        </p:txBody>
      </p:sp>
      <p:grpSp>
        <p:nvGrpSpPr>
          <p:cNvPr id="5" name="Group 4">
            <a:extLst>
              <a:ext uri="{FF2B5EF4-FFF2-40B4-BE49-F238E27FC236}">
                <a16:creationId xmlns="" xmlns:a16="http://schemas.microsoft.com/office/drawing/2014/main" id="{8ACFAAB2-1E97-4A71-9729-B6A9E18371C5}"/>
              </a:ext>
            </a:extLst>
          </p:cNvPr>
          <p:cNvGrpSpPr/>
          <p:nvPr/>
        </p:nvGrpSpPr>
        <p:grpSpPr>
          <a:xfrm>
            <a:off x="3399026" y="833560"/>
            <a:ext cx="760586" cy="4427210"/>
            <a:chOff x="13903030" y="2249354"/>
            <a:chExt cx="3042342" cy="22528285"/>
          </a:xfrm>
        </p:grpSpPr>
        <p:pic>
          <p:nvPicPr>
            <p:cNvPr id="21" name="Picture 20">
              <a:extLst>
                <a:ext uri="{FF2B5EF4-FFF2-40B4-BE49-F238E27FC236}">
                  <a16:creationId xmlns="" xmlns:a16="http://schemas.microsoft.com/office/drawing/2014/main" id="{DE0846B0-0421-4C4A-BAA5-37A6A78DC17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3903030" y="2249354"/>
              <a:ext cx="2227355" cy="1828800"/>
            </a:xfrm>
            <a:prstGeom prst="rect">
              <a:avLst/>
            </a:prstGeom>
          </p:spPr>
        </p:pic>
        <p:pic>
          <p:nvPicPr>
            <p:cNvPr id="26" name="Picture 25">
              <a:extLst>
                <a:ext uri="{FF2B5EF4-FFF2-40B4-BE49-F238E27FC236}">
                  <a16:creationId xmlns="" xmlns:a16="http://schemas.microsoft.com/office/drawing/2014/main" id="{83115E13-FC00-40A7-BF53-90D34643B83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4559446" y="22948839"/>
              <a:ext cx="2267154" cy="1828800"/>
            </a:xfrm>
            <a:prstGeom prst="rect">
              <a:avLst/>
            </a:prstGeom>
          </p:spPr>
        </p:pic>
        <p:pic>
          <p:nvPicPr>
            <p:cNvPr id="29" name="Picture 28">
              <a:extLst>
                <a:ext uri="{FF2B5EF4-FFF2-40B4-BE49-F238E27FC236}">
                  <a16:creationId xmlns="" xmlns:a16="http://schemas.microsoft.com/office/drawing/2014/main" id="{AC464755-C2E6-492E-A4DE-D0694597A598}"/>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4579514" y="15124455"/>
              <a:ext cx="2109423" cy="1828800"/>
            </a:xfrm>
            <a:prstGeom prst="rect">
              <a:avLst/>
            </a:prstGeom>
          </p:spPr>
        </p:pic>
        <p:pic>
          <p:nvPicPr>
            <p:cNvPr id="18" name="Picture 17">
              <a:extLst>
                <a:ext uri="{FF2B5EF4-FFF2-40B4-BE49-F238E27FC236}">
                  <a16:creationId xmlns="" xmlns:a16="http://schemas.microsoft.com/office/drawing/2014/main" id="{065AEE7D-5353-4E19-A4B0-8EA82C622B52}"/>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4398646" y="9344694"/>
              <a:ext cx="2074279" cy="1828801"/>
            </a:xfrm>
            <a:prstGeom prst="rect">
              <a:avLst/>
            </a:prstGeom>
          </p:spPr>
        </p:pic>
        <p:pic>
          <p:nvPicPr>
            <p:cNvPr id="19" name="Picture 18">
              <a:extLst>
                <a:ext uri="{FF2B5EF4-FFF2-40B4-BE49-F238E27FC236}">
                  <a16:creationId xmlns="" xmlns:a16="http://schemas.microsoft.com/office/drawing/2014/main" id="{902F7368-A89C-492E-8ABE-F17B9E8013B9}"/>
                </a:ext>
              </a:extLst>
            </p:cNvPr>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14272690" y="17776735"/>
              <a:ext cx="2580290" cy="1828800"/>
            </a:xfrm>
            <a:prstGeom prst="rect">
              <a:avLst/>
            </a:prstGeom>
          </p:spPr>
        </p:pic>
        <p:pic>
          <p:nvPicPr>
            <p:cNvPr id="22" name="Picture 21">
              <a:extLst>
                <a:ext uri="{FF2B5EF4-FFF2-40B4-BE49-F238E27FC236}">
                  <a16:creationId xmlns="" xmlns:a16="http://schemas.microsoft.com/office/drawing/2014/main" id="{9A8D1FE0-A188-4EF7-94E5-B6D9F2B310C6}"/>
                </a:ext>
              </a:extLst>
            </p:cNvPr>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14365082" y="20344051"/>
              <a:ext cx="2580290" cy="1828800"/>
            </a:xfrm>
            <a:prstGeom prst="rect">
              <a:avLst/>
            </a:prstGeom>
          </p:spPr>
        </p:pic>
      </p:grpSp>
      <p:pic>
        <p:nvPicPr>
          <p:cNvPr id="5122" name="Picture 2" descr="C:\Users\Juvon-MR\Desktop\MyBot Base Bot\PowerPoint Pics\Magnetic Sensor Pic.jpg"/>
          <p:cNvPicPr>
            <a:picLocks noChangeAspect="1" noChangeArrowheads="1"/>
          </p:cNvPicPr>
          <p:nvPr/>
        </p:nvPicPr>
        <p:blipFill>
          <a:blip r:embed="rId7" cstate="print"/>
          <a:srcRect l="5042" t="37700" r="65928" b="34492"/>
          <a:stretch>
            <a:fillRect/>
          </a:stretch>
        </p:blipFill>
        <p:spPr bwMode="auto">
          <a:xfrm>
            <a:off x="3504003" y="1436914"/>
            <a:ext cx="545481" cy="522514"/>
          </a:xfrm>
          <a:prstGeom prst="rect">
            <a:avLst/>
          </a:prstGeom>
          <a:noFill/>
        </p:spPr>
      </p:pic>
      <p:pic>
        <p:nvPicPr>
          <p:cNvPr id="17" name="Picture 16" descr="C:\Users\Juvon-MR\Desktop\MyBot Base Bot\PowerPoint Pics\Color Sensor.jpg"/>
          <p:cNvPicPr>
            <a:picLocks noChangeAspect="1" noChangeArrowheads="1"/>
          </p:cNvPicPr>
          <p:nvPr/>
        </p:nvPicPr>
        <p:blipFill>
          <a:blip r:embed="rId8" cstate="print"/>
          <a:srcRect l="29083" t="45812" r="43435" b="28588"/>
          <a:stretch>
            <a:fillRect/>
          </a:stretch>
        </p:blipFill>
        <p:spPr bwMode="auto">
          <a:xfrm>
            <a:off x="3584949" y="2735984"/>
            <a:ext cx="555933" cy="517855"/>
          </a:xfrm>
          <a:prstGeom prst="rect">
            <a:avLst/>
          </a:prstGeom>
          <a:noFill/>
        </p:spPr>
      </p:pic>
      <p:pic>
        <p:nvPicPr>
          <p:cNvPr id="5123" name="Picture 3" descr="C:\Users\Juvon-MR\Desktop\MyBot Base Bot\Update Fusion Controller Wiring Layout.png"/>
          <p:cNvPicPr>
            <a:picLocks noChangeAspect="1" noChangeArrowheads="1"/>
          </p:cNvPicPr>
          <p:nvPr/>
        </p:nvPicPr>
        <p:blipFill>
          <a:blip r:embed="rId9" cstate="print"/>
          <a:srcRect r="27051" b="1678"/>
          <a:stretch>
            <a:fillRect/>
          </a:stretch>
        </p:blipFill>
        <p:spPr bwMode="auto">
          <a:xfrm>
            <a:off x="338019" y="736270"/>
            <a:ext cx="2978683" cy="4286991"/>
          </a:xfrm>
          <a:prstGeom prst="rect">
            <a:avLst/>
          </a:prstGeom>
          <a:noFill/>
        </p:spPr>
      </p:pic>
      <p:pic>
        <p:nvPicPr>
          <p:cNvPr id="20" name="Picture 2" descr="C:\Users\Juvon-MR\Desktop\MyBot Base Bot\BBM2 Final.jpg"/>
          <p:cNvPicPr>
            <a:picLocks noChangeAspect="1" noChangeArrowheads="1"/>
          </p:cNvPicPr>
          <p:nvPr/>
        </p:nvPicPr>
        <p:blipFill>
          <a:blip r:embed="rId10" cstate="print"/>
          <a:srcRect l="14820" t="17838" r="20550" b="22422"/>
          <a:stretch>
            <a:fillRect/>
          </a:stretch>
        </p:blipFill>
        <p:spPr bwMode="auto">
          <a:xfrm>
            <a:off x="1508166" y="5851726"/>
            <a:ext cx="4381997" cy="4050498"/>
          </a:xfrm>
          <a:prstGeom prst="rect">
            <a:avLst/>
          </a:prstGeom>
          <a:noFill/>
        </p:spPr>
      </p:pic>
      <p:sp>
        <p:nvSpPr>
          <p:cNvPr id="23" name="TextBox 22">
            <a:extLst>
              <a:ext uri="{FF2B5EF4-FFF2-40B4-BE49-F238E27FC236}">
                <a16:creationId xmlns="" xmlns:a16="http://schemas.microsoft.com/office/drawing/2014/main" id="{D812A4D1-47D6-42B7-846A-97E04A0E6110}"/>
              </a:ext>
            </a:extLst>
          </p:cNvPr>
          <p:cNvSpPr txBox="1"/>
          <p:nvPr/>
        </p:nvSpPr>
        <p:spPr>
          <a:xfrm>
            <a:off x="5121509" y="9356050"/>
            <a:ext cx="532518"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M1</a:t>
            </a:r>
          </a:p>
        </p:txBody>
      </p:sp>
      <p:sp>
        <p:nvSpPr>
          <p:cNvPr id="24" name="TextBox 23">
            <a:extLst>
              <a:ext uri="{FF2B5EF4-FFF2-40B4-BE49-F238E27FC236}">
                <a16:creationId xmlns="" xmlns:a16="http://schemas.microsoft.com/office/drawing/2014/main" id="{CE615F13-82D8-4FC7-9C13-65DE346471FB}"/>
              </a:ext>
            </a:extLst>
          </p:cNvPr>
          <p:cNvSpPr txBox="1"/>
          <p:nvPr/>
        </p:nvSpPr>
        <p:spPr>
          <a:xfrm>
            <a:off x="1239980" y="7144763"/>
            <a:ext cx="532518"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M0</a:t>
            </a:r>
          </a:p>
        </p:txBody>
      </p:sp>
    </p:spTree>
    <p:extLst>
      <p:ext uri="{BB962C8B-B14F-4D97-AF65-F5344CB8AC3E}">
        <p14:creationId xmlns="" xmlns:p14="http://schemas.microsoft.com/office/powerpoint/2010/main" val="3767710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92DB6195-72B5-4E3E-8FCC-80698FDED6D0}"/>
              </a:ext>
            </a:extLst>
          </p:cNvPr>
          <p:cNvSpPr/>
          <p:nvPr/>
        </p:nvSpPr>
        <p:spPr>
          <a:xfrm>
            <a:off x="389385" y="8465248"/>
            <a:ext cx="6993631" cy="1246495"/>
          </a:xfrm>
          <a:prstGeom prst="rect">
            <a:avLst/>
          </a:prstGeom>
        </p:spPr>
        <p:txBody>
          <a:bodyPr wrap="square">
            <a:spAutoFit/>
          </a:bodyPr>
          <a:lstStyle/>
          <a:p>
            <a:r>
              <a:rPr lang="en-US" sz="1500" dirty="0">
                <a:latin typeface="Roboto" panose="02000000000000000000" pitchFamily="2" charset="0"/>
                <a:ea typeface="Roboto" panose="02000000000000000000" pitchFamily="2" charset="0"/>
              </a:rPr>
              <a:t>This document is published by Modern Robotics, Inc. No part of this document may be copied, published in print or shared online or otherwise publicly released without the express written consent of Modern Robotics, Inc.</a:t>
            </a:r>
          </a:p>
          <a:p>
            <a:endParaRPr lang="en-US" sz="1500" dirty="0">
              <a:latin typeface="Roboto" panose="02000000000000000000" pitchFamily="2" charset="0"/>
              <a:ea typeface="Roboto" panose="02000000000000000000" pitchFamily="2" charset="0"/>
            </a:endParaRPr>
          </a:p>
          <a:p>
            <a:r>
              <a:rPr lang="en-US" sz="1500" dirty="0">
                <a:latin typeface="Roboto" panose="02000000000000000000" pitchFamily="2" charset="0"/>
                <a:ea typeface="Roboto" panose="02000000000000000000" pitchFamily="2" charset="0"/>
              </a:rPr>
              <a:t>Specifications subject to change without notice.</a:t>
            </a:r>
          </a:p>
        </p:txBody>
      </p:sp>
      <p:pic>
        <p:nvPicPr>
          <p:cNvPr id="6146" name="Picture 2" descr="C:\Users\Juvon-MR\Desktop\MyBot Base Bot\PowerPoint Pics\Base Kit v2.jpg"/>
          <p:cNvPicPr>
            <a:picLocks noChangeAspect="1" noChangeArrowheads="1"/>
          </p:cNvPicPr>
          <p:nvPr/>
        </p:nvPicPr>
        <p:blipFill>
          <a:blip r:embed="rId2" cstate="print"/>
          <a:srcRect l="1986" t="21047" b="29755"/>
          <a:stretch>
            <a:fillRect/>
          </a:stretch>
        </p:blipFill>
        <p:spPr bwMode="auto">
          <a:xfrm>
            <a:off x="201880" y="2826328"/>
            <a:ext cx="7381437" cy="3705102"/>
          </a:xfrm>
          <a:prstGeom prst="rect">
            <a:avLst/>
          </a:prstGeom>
          <a:noFill/>
        </p:spPr>
      </p:pic>
    </p:spTree>
    <p:extLst>
      <p:ext uri="{BB962C8B-B14F-4D97-AF65-F5344CB8AC3E}">
        <p14:creationId xmlns="" xmlns:p14="http://schemas.microsoft.com/office/powerpoint/2010/main" val="2887523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A6BBE25D-3C02-40D4-9DDB-6521C8968692}"/>
              </a:ext>
            </a:extLst>
          </p:cNvPr>
          <p:cNvSpPr txBox="1"/>
          <p:nvPr/>
        </p:nvSpPr>
        <p:spPr>
          <a:xfrm>
            <a:off x="2203688" y="167471"/>
            <a:ext cx="3365025" cy="630942"/>
          </a:xfrm>
          <a:prstGeom prst="rect">
            <a:avLst/>
          </a:prstGeom>
          <a:noFill/>
        </p:spPr>
        <p:txBody>
          <a:bodyPr wrap="none" rtlCol="0">
            <a:spAutoFit/>
          </a:bodyPr>
          <a:lstStyle/>
          <a:p>
            <a:pPr algn="ctr"/>
            <a:r>
              <a:rPr lang="en-US" sz="3500" dirty="0">
                <a:latin typeface="Roboto" panose="02000000000000000000" pitchFamily="2" charset="0"/>
                <a:ea typeface="Roboto" panose="02000000000000000000" pitchFamily="2" charset="0"/>
              </a:rPr>
              <a:t>Bill of Materials</a:t>
            </a:r>
          </a:p>
        </p:txBody>
      </p:sp>
      <p:pic>
        <p:nvPicPr>
          <p:cNvPr id="5" name="Picture 4">
            <a:extLst>
              <a:ext uri="{FF2B5EF4-FFF2-40B4-BE49-F238E27FC236}">
                <a16:creationId xmlns="" xmlns:a16="http://schemas.microsoft.com/office/drawing/2014/main" id="{D611F389-9469-49A8-85D7-5672510E1D8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79324" y="1062548"/>
            <a:ext cx="988219" cy="570310"/>
          </a:xfrm>
          <a:prstGeom prst="rect">
            <a:avLst/>
          </a:prstGeom>
        </p:spPr>
      </p:pic>
      <p:pic>
        <p:nvPicPr>
          <p:cNvPr id="10" name="Picture 9">
            <a:extLst>
              <a:ext uri="{FF2B5EF4-FFF2-40B4-BE49-F238E27FC236}">
                <a16:creationId xmlns="" xmlns:a16="http://schemas.microsoft.com/office/drawing/2014/main" id="{3ED79AA6-8C6F-4EA1-A6EA-6DD66D01849D}"/>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25548" y="2256676"/>
            <a:ext cx="1295770" cy="712334"/>
          </a:xfrm>
          <a:prstGeom prst="rect">
            <a:avLst/>
          </a:prstGeom>
        </p:spPr>
      </p:pic>
      <p:pic>
        <p:nvPicPr>
          <p:cNvPr id="19" name="Picture 18">
            <a:extLst>
              <a:ext uri="{FF2B5EF4-FFF2-40B4-BE49-F238E27FC236}">
                <a16:creationId xmlns="" xmlns:a16="http://schemas.microsoft.com/office/drawing/2014/main" id="{9C64BFF5-9CF4-4F9A-89EF-66C0C98AC68B}"/>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371152" y="4838664"/>
            <a:ext cx="1404562" cy="856267"/>
          </a:xfrm>
          <a:prstGeom prst="rect">
            <a:avLst/>
          </a:prstGeom>
        </p:spPr>
      </p:pic>
      <p:pic>
        <p:nvPicPr>
          <p:cNvPr id="21" name="Picture 20">
            <a:extLst>
              <a:ext uri="{FF2B5EF4-FFF2-40B4-BE49-F238E27FC236}">
                <a16:creationId xmlns="" xmlns:a16="http://schemas.microsoft.com/office/drawing/2014/main" id="{9B495276-81BA-4E52-8CAB-8931F41EC356}"/>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378554" y="6067773"/>
            <a:ext cx="1384914" cy="830949"/>
          </a:xfrm>
          <a:prstGeom prst="rect">
            <a:avLst/>
          </a:prstGeom>
        </p:spPr>
      </p:pic>
      <p:pic>
        <p:nvPicPr>
          <p:cNvPr id="23" name="Picture 22">
            <a:extLst>
              <a:ext uri="{FF2B5EF4-FFF2-40B4-BE49-F238E27FC236}">
                <a16:creationId xmlns="" xmlns:a16="http://schemas.microsoft.com/office/drawing/2014/main" id="{279F5E8C-8B99-479E-BD18-8A9D104E61CB}"/>
              </a:ext>
            </a:extLst>
          </p:cNvPr>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425549" y="7373591"/>
            <a:ext cx="1240923" cy="856267"/>
          </a:xfrm>
          <a:prstGeom prst="rect">
            <a:avLst/>
          </a:prstGeom>
        </p:spPr>
      </p:pic>
      <p:pic>
        <p:nvPicPr>
          <p:cNvPr id="25" name="Picture 24">
            <a:extLst>
              <a:ext uri="{FF2B5EF4-FFF2-40B4-BE49-F238E27FC236}">
                <a16:creationId xmlns="" xmlns:a16="http://schemas.microsoft.com/office/drawing/2014/main" id="{AD3FC7FC-F246-4035-8FF3-C654DFBDE36C}"/>
              </a:ext>
            </a:extLst>
          </p:cNvPr>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639465" y="8756017"/>
            <a:ext cx="813090" cy="622024"/>
          </a:xfrm>
          <a:prstGeom prst="rect">
            <a:avLst/>
          </a:prstGeom>
        </p:spPr>
      </p:pic>
      <p:graphicFrame>
        <p:nvGraphicFramePr>
          <p:cNvPr id="2" name="Table 1">
            <a:extLst>
              <a:ext uri="{FF2B5EF4-FFF2-40B4-BE49-F238E27FC236}">
                <a16:creationId xmlns="" xmlns:a16="http://schemas.microsoft.com/office/drawing/2014/main" id="{7231ED1F-F9C0-4617-8462-26ACC5EB9D88}"/>
              </a:ext>
            </a:extLst>
          </p:cNvPr>
          <p:cNvGraphicFramePr>
            <a:graphicFrameLocks noGrp="1"/>
          </p:cNvGraphicFramePr>
          <p:nvPr>
            <p:extLst>
              <p:ext uri="{D42A27DB-BD31-4B8C-83A1-F6EECF244321}">
                <p14:modId xmlns="" xmlns:p14="http://schemas.microsoft.com/office/powerpoint/2010/main" val="3262147463"/>
              </p:ext>
            </p:extLst>
          </p:nvPr>
        </p:nvGraphicFramePr>
        <p:xfrm>
          <a:off x="232013" y="491319"/>
          <a:ext cx="7274256" cy="9403307"/>
        </p:xfrm>
        <a:graphic>
          <a:graphicData uri="http://schemas.openxmlformats.org/drawingml/2006/table">
            <a:tbl>
              <a:tblPr firstRow="1" bandRow="1">
                <a:tableStyleId>{5C22544A-7EE6-4342-B048-85BDC9FD1C3A}</a:tableStyleId>
              </a:tblPr>
              <a:tblGrid>
                <a:gridCol w="2424752">
                  <a:extLst>
                    <a:ext uri="{9D8B030D-6E8A-4147-A177-3AD203B41FA5}">
                      <a16:colId xmlns="" xmlns:a16="http://schemas.microsoft.com/office/drawing/2014/main" val="747046207"/>
                    </a:ext>
                  </a:extLst>
                </a:gridCol>
                <a:gridCol w="2424752">
                  <a:extLst>
                    <a:ext uri="{9D8B030D-6E8A-4147-A177-3AD203B41FA5}">
                      <a16:colId xmlns="" xmlns:a16="http://schemas.microsoft.com/office/drawing/2014/main" val="16059825"/>
                    </a:ext>
                  </a:extLst>
                </a:gridCol>
                <a:gridCol w="2424752">
                  <a:extLst>
                    <a:ext uri="{9D8B030D-6E8A-4147-A177-3AD203B41FA5}">
                      <a16:colId xmlns="" xmlns:a16="http://schemas.microsoft.com/office/drawing/2014/main" val="3174526179"/>
                    </a:ext>
                  </a:extLst>
                </a:gridCol>
              </a:tblGrid>
              <a:tr h="1342129">
                <a:tc>
                  <a:txBody>
                    <a:bodyPr/>
                    <a:lstStyle/>
                    <a:p>
                      <a:pPr algn="l"/>
                      <a:r>
                        <a:rPr lang="en-US" sz="1300" b="1" dirty="0">
                          <a:solidFill>
                            <a:schemeClr val="tx1"/>
                          </a:solidFill>
                          <a:latin typeface="Roboto" panose="02000000000000000000" pitchFamily="2" charset="0"/>
                          <a:ea typeface="Roboto" panose="02000000000000000000" pitchFamily="2" charset="0"/>
                        </a:rPr>
                        <a:t>x2</a:t>
                      </a:r>
                    </a:p>
                    <a:p>
                      <a:pPr algn="l"/>
                      <a:r>
                        <a:rPr lang="en-US" sz="1300" b="1" dirty="0">
                          <a:solidFill>
                            <a:schemeClr val="tx1"/>
                          </a:solidFill>
                          <a:latin typeface="Roboto" panose="02000000000000000000" pitchFamily="2" charset="0"/>
                          <a:ea typeface="Roboto" panose="02000000000000000000" pitchFamily="2" charset="0"/>
                        </a:rPr>
                        <a:t>04-0305</a:t>
                      </a:r>
                    </a:p>
                    <a:p>
                      <a:pPr algn="l"/>
                      <a:r>
                        <a:rPr lang="en-US" sz="1300" b="1" dirty="0">
                          <a:solidFill>
                            <a:schemeClr val="tx1"/>
                          </a:solidFill>
                          <a:latin typeface="Roboto" panose="02000000000000000000" pitchFamily="2" charset="0"/>
                          <a:ea typeface="Roboto" panose="02000000000000000000" pitchFamily="2" charset="0"/>
                        </a:rPr>
                        <a:t>3x5 Gusset Plate</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smtClean="0">
                          <a:solidFill>
                            <a:schemeClr val="tx1"/>
                          </a:solidFill>
                          <a:latin typeface="Roboto" panose="02000000000000000000" pitchFamily="2" charset="0"/>
                          <a:ea typeface="Roboto" panose="02000000000000000000" pitchFamily="2" charset="0"/>
                        </a:rPr>
                        <a:t>X1</a:t>
                      </a:r>
                    </a:p>
                    <a:p>
                      <a:pPr algn="l"/>
                      <a:r>
                        <a:rPr lang="en-US" sz="1300" b="1" dirty="0" smtClean="0">
                          <a:solidFill>
                            <a:schemeClr val="tx1"/>
                          </a:solidFill>
                          <a:latin typeface="Roboto" panose="02000000000000000000" pitchFamily="2" charset="0"/>
                          <a:ea typeface="Roboto" panose="02000000000000000000" pitchFamily="2" charset="0"/>
                        </a:rPr>
                        <a:t>06-0009</a:t>
                      </a:r>
                      <a:endParaRPr lang="en-US" sz="1300" b="1" dirty="0" smtClean="0">
                        <a:solidFill>
                          <a:schemeClr val="tx1"/>
                        </a:solidFill>
                        <a:latin typeface="Roboto" panose="02000000000000000000" pitchFamily="2" charset="0"/>
                        <a:ea typeface="Roboto" panose="02000000000000000000" pitchFamily="2" charset="0"/>
                      </a:endParaRPr>
                    </a:p>
                    <a:p>
                      <a:pPr algn="l"/>
                      <a:r>
                        <a:rPr lang="en-US" sz="1300" b="1" dirty="0" smtClean="0">
                          <a:solidFill>
                            <a:schemeClr val="tx1"/>
                          </a:solidFill>
                          <a:latin typeface="Roboto" panose="02000000000000000000" pitchFamily="2" charset="0"/>
                          <a:ea typeface="Roboto" panose="02000000000000000000" pitchFamily="2" charset="0"/>
                        </a:rPr>
                        <a:t>9</a:t>
                      </a:r>
                      <a:r>
                        <a:rPr lang="en-US" sz="1300" b="1" baseline="0" dirty="0" smtClean="0">
                          <a:solidFill>
                            <a:schemeClr val="tx1"/>
                          </a:solidFill>
                          <a:latin typeface="Roboto" panose="02000000000000000000" pitchFamily="2" charset="0"/>
                          <a:ea typeface="Roboto" panose="02000000000000000000" pitchFamily="2" charset="0"/>
                        </a:rPr>
                        <a:t> Hole C Shaped </a:t>
                      </a:r>
                    </a:p>
                    <a:p>
                      <a:pPr algn="l"/>
                      <a:r>
                        <a:rPr lang="en-US" sz="1300" b="1" baseline="0" dirty="0" smtClean="0">
                          <a:solidFill>
                            <a:schemeClr val="tx1"/>
                          </a:solidFill>
                          <a:latin typeface="Roboto" panose="02000000000000000000" pitchFamily="2" charset="0"/>
                          <a:ea typeface="Roboto" panose="02000000000000000000" pitchFamily="2" charset="0"/>
                        </a:rPr>
                        <a:t>Beam</a:t>
                      </a:r>
                      <a:endParaRPr lang="en-US" sz="1300" b="1" dirty="0" smtClean="0">
                        <a:solidFill>
                          <a:schemeClr val="tx1"/>
                        </a:solidFill>
                        <a:latin typeface="Roboto" panose="02000000000000000000" pitchFamily="2" charset="0"/>
                        <a:ea typeface="Roboto" panose="02000000000000000000" pitchFamily="2" charset="0"/>
                      </a:endParaRPr>
                    </a:p>
                    <a:p>
                      <a:pPr algn="l"/>
                      <a:endParaRPr lang="en-US" sz="1300" b="0"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smtClean="0">
                          <a:solidFill>
                            <a:schemeClr val="tx1"/>
                          </a:solidFill>
                          <a:latin typeface="Roboto" panose="02000000000000000000" pitchFamily="2" charset="0"/>
                          <a:ea typeface="Roboto" panose="02000000000000000000" pitchFamily="2" charset="0"/>
                        </a:rPr>
                        <a:t>x20</a:t>
                      </a:r>
                    </a:p>
                    <a:p>
                      <a:pPr algn="l"/>
                      <a:r>
                        <a:rPr lang="en-US" sz="1300" b="1" dirty="0" smtClean="0">
                          <a:solidFill>
                            <a:schemeClr val="tx1"/>
                          </a:solidFill>
                          <a:latin typeface="Roboto" panose="02000000000000000000" pitchFamily="2" charset="0"/>
                          <a:ea typeface="Roboto" panose="02000000000000000000" pitchFamily="2" charset="0"/>
                        </a:rPr>
                        <a:t>11-4501</a:t>
                      </a:r>
                    </a:p>
                    <a:p>
                      <a:pPr algn="l"/>
                      <a:r>
                        <a:rPr lang="en-US" sz="1300" b="1" dirty="0" smtClean="0">
                          <a:solidFill>
                            <a:schemeClr val="tx1"/>
                          </a:solidFill>
                          <a:latin typeface="Roboto" panose="02000000000000000000" pitchFamily="2" charset="0"/>
                          <a:ea typeface="Roboto" panose="02000000000000000000" pitchFamily="2" charset="0"/>
                        </a:rPr>
                        <a:t>M4 Hex Nut</a:t>
                      </a:r>
                    </a:p>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760911785"/>
                  </a:ext>
                </a:extLst>
              </a:tr>
              <a:tr h="1342129">
                <a:tc>
                  <a:txBody>
                    <a:bodyPr/>
                    <a:lstStyle/>
                    <a:p>
                      <a:pPr algn="l"/>
                      <a:r>
                        <a:rPr lang="en-US" sz="1300" b="1" dirty="0">
                          <a:solidFill>
                            <a:schemeClr val="tx1"/>
                          </a:solidFill>
                          <a:latin typeface="Roboto" panose="02000000000000000000" pitchFamily="2" charset="0"/>
                          <a:ea typeface="Roboto" panose="02000000000000000000" pitchFamily="2" charset="0"/>
                        </a:rPr>
                        <a:t>x1</a:t>
                      </a:r>
                    </a:p>
                    <a:p>
                      <a:pPr algn="l"/>
                      <a:r>
                        <a:rPr lang="en-US" sz="1300" b="1" dirty="0">
                          <a:solidFill>
                            <a:schemeClr val="tx1"/>
                          </a:solidFill>
                          <a:latin typeface="Roboto" panose="02000000000000000000" pitchFamily="2" charset="0"/>
                          <a:ea typeface="Roboto" panose="02000000000000000000" pitchFamily="2" charset="0"/>
                        </a:rPr>
                        <a:t>04-0309</a:t>
                      </a:r>
                    </a:p>
                    <a:p>
                      <a:pPr algn="l"/>
                      <a:r>
                        <a:rPr lang="en-US" sz="1300" b="1" dirty="0">
                          <a:solidFill>
                            <a:schemeClr val="tx1"/>
                          </a:solidFill>
                          <a:latin typeface="Roboto" panose="02000000000000000000" pitchFamily="2" charset="0"/>
                          <a:ea typeface="Roboto" panose="02000000000000000000" pitchFamily="2" charset="0"/>
                        </a:rPr>
                        <a:t>3x9 Gusset Plate</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smtClean="0">
                          <a:solidFill>
                            <a:schemeClr val="tx1"/>
                          </a:solidFill>
                          <a:latin typeface="Roboto" panose="02000000000000000000" pitchFamily="2" charset="0"/>
                          <a:ea typeface="Roboto" panose="02000000000000000000" pitchFamily="2" charset="0"/>
                        </a:rPr>
                        <a:t>x1</a:t>
                      </a:r>
                    </a:p>
                    <a:p>
                      <a:pPr algn="l"/>
                      <a:r>
                        <a:rPr lang="en-US" sz="1300" b="1" dirty="0" smtClean="0">
                          <a:solidFill>
                            <a:schemeClr val="tx1"/>
                          </a:solidFill>
                          <a:latin typeface="Roboto" panose="02000000000000000000" pitchFamily="2" charset="0"/>
                          <a:ea typeface="Roboto" panose="02000000000000000000" pitchFamily="2" charset="0"/>
                        </a:rPr>
                        <a:t>08-0019</a:t>
                      </a:r>
                    </a:p>
                    <a:p>
                      <a:pPr algn="l"/>
                      <a:r>
                        <a:rPr lang="en-US" sz="1300" b="1" dirty="0" smtClean="0">
                          <a:solidFill>
                            <a:schemeClr val="tx1"/>
                          </a:solidFill>
                          <a:latin typeface="Roboto" panose="02000000000000000000" pitchFamily="2" charset="0"/>
                          <a:ea typeface="Roboto" panose="02000000000000000000" pitchFamily="2" charset="0"/>
                        </a:rPr>
                        <a:t>Axle Collar</a:t>
                      </a:r>
                    </a:p>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smtClean="0">
                          <a:solidFill>
                            <a:schemeClr val="tx1"/>
                          </a:solidFill>
                          <a:latin typeface="Roboto" panose="02000000000000000000" pitchFamily="2" charset="0"/>
                          <a:ea typeface="Roboto" panose="02000000000000000000" pitchFamily="2" charset="0"/>
                        </a:rPr>
                        <a:t>x16</a:t>
                      </a:r>
                    </a:p>
                    <a:p>
                      <a:pPr algn="l"/>
                      <a:r>
                        <a:rPr lang="en-US" sz="1300" b="1" dirty="0" smtClean="0">
                          <a:solidFill>
                            <a:schemeClr val="tx1"/>
                          </a:solidFill>
                          <a:latin typeface="Roboto" panose="02000000000000000000" pitchFamily="2" charset="0"/>
                          <a:ea typeface="Roboto" panose="02000000000000000000" pitchFamily="2" charset="0"/>
                        </a:rPr>
                        <a:t>11-6001</a:t>
                      </a:r>
                    </a:p>
                    <a:p>
                      <a:pPr algn="l"/>
                      <a:r>
                        <a:rPr lang="en-US" sz="1300" b="1" dirty="0" smtClean="0">
                          <a:solidFill>
                            <a:schemeClr val="tx1"/>
                          </a:solidFill>
                          <a:latin typeface="Roboto" panose="02000000000000000000" pitchFamily="2" charset="0"/>
                          <a:ea typeface="Roboto" panose="02000000000000000000" pitchFamily="2" charset="0"/>
                        </a:rPr>
                        <a:t>Quick Connect Short</a:t>
                      </a:r>
                    </a:p>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2817278123"/>
                  </a:ext>
                </a:extLst>
              </a:tr>
              <a:tr h="1344388">
                <a:tc>
                  <a:txBody>
                    <a:bodyPr/>
                    <a:lstStyle/>
                    <a:p>
                      <a:pPr algn="l"/>
                      <a:r>
                        <a:rPr lang="en-US" sz="1600" b="1" dirty="0" smtClean="0">
                          <a:solidFill>
                            <a:schemeClr val="tx1"/>
                          </a:solidFill>
                          <a:latin typeface="Roboto" panose="02000000000000000000" pitchFamily="2" charset="0"/>
                          <a:ea typeface="Roboto" panose="02000000000000000000" pitchFamily="2" charset="0"/>
                        </a:rPr>
                        <a:t>x3</a:t>
                      </a:r>
                    </a:p>
                    <a:p>
                      <a:pPr algn="l"/>
                      <a:r>
                        <a:rPr lang="en-US" sz="1600" b="1" dirty="0" smtClean="0">
                          <a:solidFill>
                            <a:schemeClr val="tx1"/>
                          </a:solidFill>
                          <a:latin typeface="Roboto" panose="02000000000000000000" pitchFamily="2" charset="0"/>
                          <a:ea typeface="Roboto" panose="02000000000000000000" pitchFamily="2" charset="0"/>
                        </a:rPr>
                        <a:t>05-0303</a:t>
                      </a:r>
                    </a:p>
                    <a:p>
                      <a:pPr algn="l"/>
                      <a:r>
                        <a:rPr lang="en-US" sz="1600" b="1" dirty="0" smtClean="0">
                          <a:solidFill>
                            <a:schemeClr val="tx1"/>
                          </a:solidFill>
                          <a:latin typeface="Roboto" panose="02000000000000000000" pitchFamily="2" charset="0"/>
                          <a:ea typeface="Roboto" panose="02000000000000000000" pitchFamily="2" charset="0"/>
                        </a:rPr>
                        <a:t>3x3 Flanged Plate</a:t>
                      </a:r>
                    </a:p>
                    <a:p>
                      <a:endParaRPr lang="en-US" dirty="0"/>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300" b="1" dirty="0" smtClean="0">
                          <a:latin typeface="Roboto"/>
                        </a:rPr>
                        <a:t>x1</a:t>
                      </a:r>
                    </a:p>
                    <a:p>
                      <a:endParaRPr lang="en-US" sz="1300" b="1" dirty="0" smtClean="0">
                        <a:latin typeface="Roboto"/>
                      </a:endParaRPr>
                    </a:p>
                    <a:p>
                      <a:r>
                        <a:rPr lang="en-US" sz="1300" b="1" dirty="0" smtClean="0">
                          <a:latin typeface="Roboto"/>
                        </a:rPr>
                        <a:t>Axel</a:t>
                      </a:r>
                      <a:r>
                        <a:rPr lang="en-US" sz="1300" b="1" baseline="0" dirty="0" smtClean="0">
                          <a:latin typeface="Roboto"/>
                        </a:rPr>
                        <a:t> Collar Screw</a:t>
                      </a:r>
                      <a:endParaRPr lang="en-US" sz="1300" b="1" dirty="0">
                        <a:latin typeface="Roboto"/>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smtClean="0">
                          <a:solidFill>
                            <a:schemeClr val="tx1"/>
                          </a:solidFill>
                          <a:latin typeface="Roboto" panose="02000000000000000000" pitchFamily="2" charset="0"/>
                          <a:ea typeface="Roboto" panose="02000000000000000000" pitchFamily="2" charset="0"/>
                        </a:rPr>
                        <a:t>x10</a:t>
                      </a:r>
                    </a:p>
                    <a:p>
                      <a:pPr algn="l"/>
                      <a:r>
                        <a:rPr lang="en-US" sz="1300" b="1" dirty="0" smtClean="0">
                          <a:solidFill>
                            <a:schemeClr val="tx1"/>
                          </a:solidFill>
                          <a:latin typeface="Roboto" panose="02000000000000000000" pitchFamily="2" charset="0"/>
                          <a:ea typeface="Roboto" panose="02000000000000000000" pitchFamily="2" charset="0"/>
                        </a:rPr>
                        <a:t>11-6002</a:t>
                      </a:r>
                    </a:p>
                    <a:p>
                      <a:pPr algn="l"/>
                      <a:r>
                        <a:rPr lang="en-US" sz="1300" b="1" dirty="0" smtClean="0">
                          <a:solidFill>
                            <a:schemeClr val="tx1"/>
                          </a:solidFill>
                          <a:latin typeface="Roboto" panose="02000000000000000000" pitchFamily="2" charset="0"/>
                          <a:ea typeface="Roboto" panose="02000000000000000000" pitchFamily="2" charset="0"/>
                        </a:rPr>
                        <a:t>Quick Connect Medium</a:t>
                      </a:r>
                    </a:p>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203250863"/>
                  </a:ext>
                </a:extLst>
              </a:tr>
              <a:tr h="1348274">
                <a:tc>
                  <a:txBody>
                    <a:bodyPr/>
                    <a:lstStyle/>
                    <a:p>
                      <a:pPr algn="l"/>
                      <a:r>
                        <a:rPr lang="en-US" sz="1300" b="1" dirty="0">
                          <a:solidFill>
                            <a:schemeClr val="tx1"/>
                          </a:solidFill>
                          <a:latin typeface="Roboto" panose="02000000000000000000" pitchFamily="2" charset="0"/>
                          <a:ea typeface="Roboto" panose="02000000000000000000" pitchFamily="2" charset="0"/>
                        </a:rPr>
                        <a:t>x1</a:t>
                      </a:r>
                    </a:p>
                    <a:p>
                      <a:pPr algn="l"/>
                      <a:r>
                        <a:rPr lang="en-US" sz="1300" b="1" dirty="0">
                          <a:solidFill>
                            <a:schemeClr val="tx1"/>
                          </a:solidFill>
                          <a:latin typeface="Roboto" panose="02000000000000000000" pitchFamily="2" charset="0"/>
                          <a:ea typeface="Roboto" panose="02000000000000000000" pitchFamily="2" charset="0"/>
                        </a:rPr>
                        <a:t>05-0513</a:t>
                      </a:r>
                    </a:p>
                    <a:p>
                      <a:pPr algn="l"/>
                      <a:r>
                        <a:rPr lang="en-US" sz="1300" b="1" dirty="0">
                          <a:solidFill>
                            <a:schemeClr val="tx1"/>
                          </a:solidFill>
                          <a:latin typeface="Roboto" panose="02000000000000000000" pitchFamily="2" charset="0"/>
                          <a:ea typeface="Roboto" panose="02000000000000000000" pitchFamily="2" charset="0"/>
                        </a:rPr>
                        <a:t>5x13 Flanged Plate</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smtClean="0">
                          <a:solidFill>
                            <a:schemeClr val="tx1"/>
                          </a:solidFill>
                          <a:latin typeface="Roboto" panose="02000000000000000000" pitchFamily="2" charset="0"/>
                          <a:ea typeface="Roboto" panose="02000000000000000000" pitchFamily="2" charset="0"/>
                        </a:rPr>
                        <a:t>x4</a:t>
                      </a:r>
                    </a:p>
                    <a:p>
                      <a:pPr algn="l"/>
                      <a:r>
                        <a:rPr lang="en-US" sz="1300" b="1" dirty="0" smtClean="0">
                          <a:solidFill>
                            <a:schemeClr val="tx1"/>
                          </a:solidFill>
                          <a:latin typeface="Roboto" panose="02000000000000000000" pitchFamily="2" charset="0"/>
                          <a:ea typeface="Roboto" panose="02000000000000000000" pitchFamily="2" charset="0"/>
                        </a:rPr>
                        <a:t>09-0003</a:t>
                      </a:r>
                    </a:p>
                    <a:p>
                      <a:pPr algn="l"/>
                      <a:r>
                        <a:rPr lang="en-US" sz="1300" b="1" dirty="0" smtClean="0">
                          <a:solidFill>
                            <a:schemeClr val="tx1"/>
                          </a:solidFill>
                          <a:latin typeface="Roboto" panose="02000000000000000000" pitchFamily="2" charset="0"/>
                          <a:ea typeface="Roboto" panose="02000000000000000000" pitchFamily="2" charset="0"/>
                        </a:rPr>
                        <a:t>16mm Standoffs</a:t>
                      </a:r>
                    </a:p>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smtClean="0">
                          <a:solidFill>
                            <a:schemeClr val="tx1"/>
                          </a:solidFill>
                          <a:latin typeface="Roboto" panose="02000000000000000000" pitchFamily="2" charset="0"/>
                          <a:ea typeface="Roboto" panose="02000000000000000000" pitchFamily="2" charset="0"/>
                        </a:rPr>
                        <a:t>x1</a:t>
                      </a:r>
                    </a:p>
                    <a:p>
                      <a:pPr algn="l"/>
                      <a:r>
                        <a:rPr lang="en-US" sz="1300" b="1" dirty="0" smtClean="0">
                          <a:solidFill>
                            <a:schemeClr val="tx1"/>
                          </a:solidFill>
                          <a:latin typeface="Roboto" panose="02000000000000000000" pitchFamily="2" charset="0"/>
                          <a:ea typeface="Roboto" panose="02000000000000000000" pitchFamily="2" charset="0"/>
                        </a:rPr>
                        <a:t>45-0300</a:t>
                      </a:r>
                    </a:p>
                    <a:p>
                      <a:pPr algn="l"/>
                      <a:r>
                        <a:rPr lang="en-US" sz="1300" b="1" dirty="0" smtClean="0">
                          <a:solidFill>
                            <a:schemeClr val="tx1"/>
                          </a:solidFill>
                          <a:latin typeface="Roboto" panose="02000000000000000000" pitchFamily="2" charset="0"/>
                          <a:ea typeface="Roboto" panose="02000000000000000000" pitchFamily="2" charset="0"/>
                        </a:rPr>
                        <a:t>Battery Pack Mount</a:t>
                      </a:r>
                    </a:p>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3735904403"/>
                  </a:ext>
                </a:extLst>
              </a:tr>
              <a:tr h="1342129">
                <a:tc>
                  <a:txBody>
                    <a:bodyPr/>
                    <a:lstStyle/>
                    <a:p>
                      <a:pPr algn="l"/>
                      <a:r>
                        <a:rPr lang="en-US" sz="1300" b="1" dirty="0">
                          <a:solidFill>
                            <a:schemeClr val="tx1"/>
                          </a:solidFill>
                          <a:latin typeface="Roboto" panose="02000000000000000000" pitchFamily="2" charset="0"/>
                          <a:ea typeface="Roboto" panose="02000000000000000000" pitchFamily="2" charset="0"/>
                        </a:rPr>
                        <a:t>x1</a:t>
                      </a:r>
                    </a:p>
                    <a:p>
                      <a:pPr algn="l"/>
                      <a:r>
                        <a:rPr lang="en-US" sz="1300" b="1" dirty="0">
                          <a:solidFill>
                            <a:schemeClr val="tx1"/>
                          </a:solidFill>
                          <a:latin typeface="Roboto" panose="02000000000000000000" pitchFamily="2" charset="0"/>
                          <a:ea typeface="Roboto" panose="02000000000000000000" pitchFamily="2" charset="0"/>
                        </a:rPr>
                        <a:t>06-1319</a:t>
                      </a:r>
                    </a:p>
                    <a:p>
                      <a:pPr algn="l"/>
                      <a:r>
                        <a:rPr lang="en-US" sz="1300" b="1" dirty="0">
                          <a:solidFill>
                            <a:schemeClr val="tx1"/>
                          </a:solidFill>
                          <a:latin typeface="Roboto" panose="02000000000000000000" pitchFamily="2" charset="0"/>
                          <a:ea typeface="Roboto" panose="02000000000000000000" pitchFamily="2" charset="0"/>
                        </a:rPr>
                        <a:t>13x19 Flanged Plate</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smtClean="0">
                          <a:solidFill>
                            <a:schemeClr val="tx1"/>
                          </a:solidFill>
                          <a:latin typeface="Roboto" panose="02000000000000000000" pitchFamily="2" charset="0"/>
                          <a:ea typeface="Roboto" panose="02000000000000000000" pitchFamily="2" charset="0"/>
                        </a:rPr>
                        <a:t>x1</a:t>
                      </a:r>
                    </a:p>
                    <a:p>
                      <a:pPr algn="l"/>
                      <a:r>
                        <a:rPr lang="en-US" sz="1300" b="1" dirty="0" smtClean="0">
                          <a:solidFill>
                            <a:schemeClr val="tx1"/>
                          </a:solidFill>
                          <a:latin typeface="Roboto" panose="02000000000000000000" pitchFamily="2" charset="0"/>
                          <a:ea typeface="Roboto" panose="02000000000000000000" pitchFamily="2" charset="0"/>
                        </a:rPr>
                        <a:t>10-0052</a:t>
                      </a:r>
                    </a:p>
                    <a:p>
                      <a:pPr algn="l"/>
                      <a:r>
                        <a:rPr lang="en-US" sz="1300" b="1" dirty="0" smtClean="0">
                          <a:solidFill>
                            <a:schemeClr val="tx1"/>
                          </a:solidFill>
                          <a:latin typeface="Roboto" panose="02000000000000000000" pitchFamily="2" charset="0"/>
                          <a:ea typeface="Roboto" panose="02000000000000000000" pitchFamily="2" charset="0"/>
                        </a:rPr>
                        <a:t>52mm D-Shaft</a:t>
                      </a:r>
                    </a:p>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smtClean="0">
                          <a:solidFill>
                            <a:schemeClr val="tx1"/>
                          </a:solidFill>
                          <a:latin typeface="Roboto" panose="02000000000000000000" pitchFamily="2" charset="0"/>
                          <a:ea typeface="Roboto" panose="02000000000000000000" pitchFamily="2" charset="0"/>
                        </a:rPr>
                        <a:t>x1</a:t>
                      </a:r>
                    </a:p>
                    <a:p>
                      <a:pPr algn="l"/>
                      <a:r>
                        <a:rPr lang="en-US" sz="1300" b="1" dirty="0" smtClean="0">
                          <a:solidFill>
                            <a:schemeClr val="tx1"/>
                          </a:solidFill>
                          <a:latin typeface="Roboto" panose="02000000000000000000" pitchFamily="2" charset="0"/>
                          <a:ea typeface="Roboto" panose="02000000000000000000" pitchFamily="2" charset="0"/>
                        </a:rPr>
                        <a:t>45-1007</a:t>
                      </a:r>
                    </a:p>
                    <a:p>
                      <a:pPr algn="l"/>
                      <a:r>
                        <a:rPr lang="en-US" sz="1300" b="1" dirty="0" smtClean="0">
                          <a:solidFill>
                            <a:schemeClr val="tx1"/>
                          </a:solidFill>
                          <a:latin typeface="Roboto" panose="02000000000000000000" pitchFamily="2" charset="0"/>
                          <a:ea typeface="Roboto" panose="02000000000000000000" pitchFamily="2" charset="0"/>
                        </a:rPr>
                        <a:t>Push-In Grommet</a:t>
                      </a:r>
                    </a:p>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733137014"/>
                  </a:ext>
                </a:extLst>
              </a:tr>
              <a:tr h="1342129">
                <a:tc>
                  <a:txBody>
                    <a:bodyPr/>
                    <a:lstStyle/>
                    <a:p>
                      <a:pPr algn="l"/>
                      <a:r>
                        <a:rPr lang="en-US" sz="1300" b="1" dirty="0">
                          <a:solidFill>
                            <a:schemeClr val="tx1"/>
                          </a:solidFill>
                          <a:latin typeface="Roboto" panose="02000000000000000000" pitchFamily="2" charset="0"/>
                          <a:ea typeface="Roboto" panose="02000000000000000000" pitchFamily="2" charset="0"/>
                        </a:rPr>
                        <a:t>x2</a:t>
                      </a:r>
                    </a:p>
                    <a:p>
                      <a:pPr algn="l"/>
                      <a:r>
                        <a:rPr lang="en-US" sz="1300" b="1" dirty="0">
                          <a:solidFill>
                            <a:schemeClr val="tx1"/>
                          </a:solidFill>
                          <a:latin typeface="Roboto" panose="02000000000000000000" pitchFamily="2" charset="0"/>
                          <a:ea typeface="Roboto" panose="02000000000000000000" pitchFamily="2" charset="0"/>
                        </a:rPr>
                        <a:t>07-0008</a:t>
                      </a:r>
                    </a:p>
                    <a:p>
                      <a:pPr algn="l"/>
                      <a:r>
                        <a:rPr lang="en-US" sz="1300" b="1" dirty="0">
                          <a:solidFill>
                            <a:schemeClr val="tx1"/>
                          </a:solidFill>
                          <a:latin typeface="Roboto" panose="02000000000000000000" pitchFamily="2" charset="0"/>
                          <a:ea typeface="Roboto" panose="02000000000000000000" pitchFamily="2" charset="0"/>
                        </a:rPr>
                        <a:t>Servo/Motor Plate</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smtClean="0">
                          <a:solidFill>
                            <a:schemeClr val="tx1"/>
                          </a:solidFill>
                          <a:latin typeface="Roboto" panose="02000000000000000000" pitchFamily="2" charset="0"/>
                          <a:ea typeface="Roboto" panose="02000000000000000000" pitchFamily="2" charset="0"/>
                        </a:rPr>
                        <a:t>x28</a:t>
                      </a:r>
                    </a:p>
                    <a:p>
                      <a:pPr algn="l"/>
                      <a:r>
                        <a:rPr lang="en-US" sz="1300" b="1" dirty="0" smtClean="0">
                          <a:solidFill>
                            <a:schemeClr val="tx1"/>
                          </a:solidFill>
                          <a:latin typeface="Roboto" panose="02000000000000000000" pitchFamily="2" charset="0"/>
                          <a:ea typeface="Roboto" panose="02000000000000000000" pitchFamily="2" charset="0"/>
                        </a:rPr>
                        <a:t>11-4108</a:t>
                      </a:r>
                    </a:p>
                    <a:p>
                      <a:pPr algn="l"/>
                      <a:r>
                        <a:rPr lang="en-US" sz="1300" b="1" dirty="0" smtClean="0">
                          <a:solidFill>
                            <a:schemeClr val="tx1"/>
                          </a:solidFill>
                          <a:latin typeface="Roboto" panose="02000000000000000000" pitchFamily="2" charset="0"/>
                          <a:ea typeface="Roboto" panose="02000000000000000000" pitchFamily="2" charset="0"/>
                        </a:rPr>
                        <a:t>M4 x 8mm Screw</a:t>
                      </a:r>
                    </a:p>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smtClean="0">
                          <a:solidFill>
                            <a:schemeClr val="tx1"/>
                          </a:solidFill>
                          <a:latin typeface="Roboto" panose="02000000000000000000" pitchFamily="2" charset="0"/>
                          <a:ea typeface="Roboto" panose="02000000000000000000" pitchFamily="2" charset="0"/>
                        </a:rPr>
                        <a:t>x2</a:t>
                      </a:r>
                    </a:p>
                    <a:p>
                      <a:pPr algn="l"/>
                      <a:r>
                        <a:rPr lang="en-US" sz="1300" b="1" dirty="0" smtClean="0">
                          <a:solidFill>
                            <a:schemeClr val="tx1"/>
                          </a:solidFill>
                          <a:latin typeface="Roboto" panose="02000000000000000000" pitchFamily="2" charset="0"/>
                          <a:ea typeface="Roboto" panose="02000000000000000000" pitchFamily="2" charset="0"/>
                        </a:rPr>
                        <a:t>45-1010</a:t>
                      </a:r>
                    </a:p>
                    <a:p>
                      <a:pPr algn="l"/>
                      <a:r>
                        <a:rPr lang="en-US" sz="1300" b="1" dirty="0" smtClean="0">
                          <a:solidFill>
                            <a:schemeClr val="tx1"/>
                          </a:solidFill>
                          <a:latin typeface="Roboto" panose="02000000000000000000" pitchFamily="2" charset="0"/>
                          <a:ea typeface="Roboto" panose="02000000000000000000" pitchFamily="2" charset="0"/>
                        </a:rPr>
                        <a:t>DC Motor</a:t>
                      </a:r>
                    </a:p>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4245595774"/>
                  </a:ext>
                </a:extLst>
              </a:tr>
              <a:tr h="1342129">
                <a:tc>
                  <a:txBody>
                    <a:bodyPr/>
                    <a:lstStyle/>
                    <a:p>
                      <a:pPr algn="l"/>
                      <a:r>
                        <a:rPr lang="en-US" sz="1300" b="1" dirty="0">
                          <a:solidFill>
                            <a:schemeClr val="tx1"/>
                          </a:solidFill>
                          <a:latin typeface="Roboto" panose="02000000000000000000" pitchFamily="2" charset="0"/>
                          <a:ea typeface="Roboto" panose="02000000000000000000" pitchFamily="2" charset="0"/>
                        </a:rPr>
                        <a:t>x1</a:t>
                      </a:r>
                    </a:p>
                    <a:p>
                      <a:pPr algn="l"/>
                      <a:r>
                        <a:rPr lang="en-US" sz="1300" b="1" dirty="0">
                          <a:solidFill>
                            <a:schemeClr val="tx1"/>
                          </a:solidFill>
                          <a:latin typeface="Roboto" panose="02000000000000000000" pitchFamily="2" charset="0"/>
                          <a:ea typeface="Roboto" panose="02000000000000000000" pitchFamily="2" charset="0"/>
                        </a:rPr>
                        <a:t>08-0007</a:t>
                      </a:r>
                    </a:p>
                    <a:p>
                      <a:pPr algn="l"/>
                      <a:r>
                        <a:rPr lang="en-US" sz="1300" b="1" dirty="0">
                          <a:solidFill>
                            <a:schemeClr val="tx1"/>
                          </a:solidFill>
                          <a:latin typeface="Roboto" panose="02000000000000000000" pitchFamily="2" charset="0"/>
                          <a:ea typeface="Roboto" panose="02000000000000000000" pitchFamily="2" charset="0"/>
                        </a:rPr>
                        <a:t>Axle Hub</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smtClean="0">
                          <a:solidFill>
                            <a:schemeClr val="tx1"/>
                          </a:solidFill>
                          <a:latin typeface="Roboto" panose="02000000000000000000" pitchFamily="2" charset="0"/>
                          <a:ea typeface="Roboto" panose="02000000000000000000" pitchFamily="2" charset="0"/>
                        </a:rPr>
                        <a:t>X2 </a:t>
                      </a:r>
                    </a:p>
                    <a:p>
                      <a:pPr algn="l"/>
                      <a:r>
                        <a:rPr lang="en-US" sz="1300" b="1" dirty="0" smtClean="0">
                          <a:solidFill>
                            <a:schemeClr val="tx1"/>
                          </a:solidFill>
                          <a:latin typeface="Roboto" panose="02000000000000000000" pitchFamily="2" charset="0"/>
                          <a:ea typeface="Roboto" panose="02000000000000000000" pitchFamily="2" charset="0"/>
                        </a:rPr>
                        <a:t>11-4120</a:t>
                      </a:r>
                    </a:p>
                    <a:p>
                      <a:pPr algn="l"/>
                      <a:r>
                        <a:rPr lang="en-US" sz="1300" b="1" dirty="0" smtClean="0">
                          <a:solidFill>
                            <a:schemeClr val="tx1"/>
                          </a:solidFill>
                          <a:latin typeface="Roboto" panose="02000000000000000000" pitchFamily="2" charset="0"/>
                          <a:ea typeface="Roboto" panose="02000000000000000000" pitchFamily="2" charset="0"/>
                        </a:rPr>
                        <a:t>M4 x 20mm Screw</a:t>
                      </a:r>
                    </a:p>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smtClean="0">
                          <a:solidFill>
                            <a:schemeClr val="tx1"/>
                          </a:solidFill>
                          <a:latin typeface="Roboto" panose="02000000000000000000" pitchFamily="2" charset="0"/>
                          <a:ea typeface="Roboto" panose="02000000000000000000" pitchFamily="2" charset="0"/>
                        </a:rPr>
                        <a:t>x1</a:t>
                      </a:r>
                    </a:p>
                    <a:p>
                      <a:pPr algn="l"/>
                      <a:r>
                        <a:rPr lang="en-US" sz="1300" b="1" dirty="0" smtClean="0">
                          <a:solidFill>
                            <a:schemeClr val="tx1"/>
                          </a:solidFill>
                          <a:latin typeface="Roboto" panose="02000000000000000000" pitchFamily="2" charset="0"/>
                          <a:ea typeface="Roboto" panose="02000000000000000000" pitchFamily="2" charset="0"/>
                        </a:rPr>
                        <a:t>45-1300</a:t>
                      </a:r>
                    </a:p>
                    <a:p>
                      <a:pPr algn="l"/>
                      <a:r>
                        <a:rPr lang="en-US" sz="1300" b="1" dirty="0" smtClean="0">
                          <a:solidFill>
                            <a:schemeClr val="tx1"/>
                          </a:solidFill>
                          <a:latin typeface="Roboto" panose="02000000000000000000" pitchFamily="2" charset="0"/>
                          <a:ea typeface="Roboto" panose="02000000000000000000" pitchFamily="2" charset="0"/>
                        </a:rPr>
                        <a:t>6V Battery Pack</a:t>
                      </a:r>
                    </a:p>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635194503"/>
                  </a:ext>
                </a:extLst>
              </a:tr>
            </a:tbl>
          </a:graphicData>
        </a:graphic>
      </p:graphicFrame>
      <p:pic>
        <p:nvPicPr>
          <p:cNvPr id="28" name="Picture 27">
            <a:extLst>
              <a:ext uri="{FF2B5EF4-FFF2-40B4-BE49-F238E27FC236}">
                <a16:creationId xmlns="" xmlns:a16="http://schemas.microsoft.com/office/drawing/2014/main" id="{2C8E0C6D-EBD2-4061-B0CF-65D8DD06179D}"/>
              </a:ext>
            </a:extLst>
          </p:cNvPr>
          <p:cNvPicPr>
            <a:picLocks noChangeAspect="1"/>
          </p:cNvPicPr>
          <p:nvPr/>
        </p:nvPicPr>
        <p:blipFill>
          <a:blip r:embed="rId8" cstate="print">
            <a:extLst>
              <a:ext uri="{28A0092B-C50C-407E-A947-70E740481C1C}">
                <a14:useLocalDpi xmlns="" xmlns:a14="http://schemas.microsoft.com/office/drawing/2010/main" val="0"/>
              </a:ext>
            </a:extLst>
          </a:blip>
          <a:stretch>
            <a:fillRect/>
          </a:stretch>
        </p:blipFill>
        <p:spPr>
          <a:xfrm>
            <a:off x="5969428" y="8917298"/>
            <a:ext cx="1030122" cy="830948"/>
          </a:xfrm>
          <a:prstGeom prst="rect">
            <a:avLst/>
          </a:prstGeom>
        </p:spPr>
      </p:pic>
      <p:pic>
        <p:nvPicPr>
          <p:cNvPr id="29" name="Picture 28">
            <a:extLst>
              <a:ext uri="{FF2B5EF4-FFF2-40B4-BE49-F238E27FC236}">
                <a16:creationId xmlns="" xmlns:a16="http://schemas.microsoft.com/office/drawing/2014/main" id="{66CCCDD1-2E14-49AB-90B3-C0A316530455}"/>
              </a:ext>
            </a:extLst>
          </p:cNvPr>
          <p:cNvPicPr>
            <a:picLocks noChangeAspect="1"/>
          </p:cNvPicPr>
          <p:nvPr/>
        </p:nvPicPr>
        <p:blipFill>
          <a:blip r:embed="rId9" cstate="print">
            <a:extLst>
              <a:ext uri="{28A0092B-C50C-407E-A947-70E740481C1C}">
                <a14:useLocalDpi xmlns="" xmlns:a14="http://schemas.microsoft.com/office/drawing/2010/main" val="0"/>
              </a:ext>
            </a:extLst>
          </a:blip>
          <a:stretch>
            <a:fillRect/>
          </a:stretch>
        </p:blipFill>
        <p:spPr>
          <a:xfrm>
            <a:off x="5781458" y="4907089"/>
            <a:ext cx="1210397" cy="741326"/>
          </a:xfrm>
          <a:prstGeom prst="rect">
            <a:avLst/>
          </a:prstGeom>
        </p:spPr>
      </p:pic>
      <p:pic>
        <p:nvPicPr>
          <p:cNvPr id="32" name="Picture 31">
            <a:extLst>
              <a:ext uri="{FF2B5EF4-FFF2-40B4-BE49-F238E27FC236}">
                <a16:creationId xmlns="" xmlns:a16="http://schemas.microsoft.com/office/drawing/2014/main" id="{4FBEF74D-955B-4903-91BA-DB7261276786}"/>
              </a:ext>
            </a:extLst>
          </p:cNvPr>
          <p:cNvPicPr>
            <a:picLocks noChangeAspect="1"/>
          </p:cNvPicPr>
          <p:nvPr/>
        </p:nvPicPr>
        <p:blipFill>
          <a:blip r:embed="rId10" cstate="print">
            <a:extLst>
              <a:ext uri="{28A0092B-C50C-407E-A947-70E740481C1C}">
                <a14:useLocalDpi xmlns="" xmlns:a14="http://schemas.microsoft.com/office/drawing/2010/main" val="0"/>
              </a:ext>
            </a:extLst>
          </a:blip>
          <a:stretch>
            <a:fillRect/>
          </a:stretch>
        </p:blipFill>
        <p:spPr>
          <a:xfrm>
            <a:off x="6152619" y="6369557"/>
            <a:ext cx="693821" cy="498019"/>
          </a:xfrm>
          <a:prstGeom prst="rect">
            <a:avLst/>
          </a:prstGeom>
        </p:spPr>
      </p:pic>
      <p:pic>
        <p:nvPicPr>
          <p:cNvPr id="34" name="Picture 33">
            <a:extLst>
              <a:ext uri="{FF2B5EF4-FFF2-40B4-BE49-F238E27FC236}">
                <a16:creationId xmlns="" xmlns:a16="http://schemas.microsoft.com/office/drawing/2014/main" id="{92EDE8F6-7B9A-4CAE-A6E8-49FCF772389B}"/>
              </a:ext>
            </a:extLst>
          </p:cNvPr>
          <p:cNvPicPr>
            <a:picLocks noChangeAspect="1"/>
          </p:cNvPicPr>
          <p:nvPr/>
        </p:nvPicPr>
        <p:blipFill>
          <a:blip r:embed="rId11" cstate="print">
            <a:extLst>
              <a:ext uri="{28A0092B-C50C-407E-A947-70E740481C1C}">
                <a14:useLocalDpi xmlns="" xmlns:a14="http://schemas.microsoft.com/office/drawing/2010/main" val="0"/>
              </a:ext>
            </a:extLst>
          </a:blip>
          <a:stretch>
            <a:fillRect/>
          </a:stretch>
        </p:blipFill>
        <p:spPr>
          <a:xfrm>
            <a:off x="6521537" y="3423947"/>
            <a:ext cx="500063" cy="752475"/>
          </a:xfrm>
          <a:prstGeom prst="rect">
            <a:avLst/>
          </a:prstGeom>
        </p:spPr>
      </p:pic>
      <p:pic>
        <p:nvPicPr>
          <p:cNvPr id="35" name="Picture 34">
            <a:extLst>
              <a:ext uri="{FF2B5EF4-FFF2-40B4-BE49-F238E27FC236}">
                <a16:creationId xmlns="" xmlns:a16="http://schemas.microsoft.com/office/drawing/2014/main" id="{16B86417-9C5A-4023-A054-17DD2AAF7BEE}"/>
              </a:ext>
            </a:extLst>
          </p:cNvPr>
          <p:cNvPicPr>
            <a:picLocks noChangeAspect="1"/>
          </p:cNvPicPr>
          <p:nvPr/>
        </p:nvPicPr>
        <p:blipFill>
          <a:blip r:embed="rId12" cstate="print">
            <a:extLst>
              <a:ext uri="{28A0092B-C50C-407E-A947-70E740481C1C}">
                <a14:useLocalDpi xmlns="" xmlns:a14="http://schemas.microsoft.com/office/drawing/2010/main" val="0"/>
              </a:ext>
            </a:extLst>
          </a:blip>
          <a:stretch>
            <a:fillRect/>
          </a:stretch>
        </p:blipFill>
        <p:spPr>
          <a:xfrm>
            <a:off x="6001325" y="7615077"/>
            <a:ext cx="1180557" cy="836729"/>
          </a:xfrm>
          <a:prstGeom prst="rect">
            <a:avLst/>
          </a:prstGeom>
        </p:spPr>
      </p:pic>
      <p:pic>
        <p:nvPicPr>
          <p:cNvPr id="37" name="Picture 36">
            <a:extLst>
              <a:ext uri="{FF2B5EF4-FFF2-40B4-BE49-F238E27FC236}">
                <a16:creationId xmlns="" xmlns:a16="http://schemas.microsoft.com/office/drawing/2014/main" id="{FFC84A7C-9D82-4F8F-828E-891AE3917B0B}"/>
              </a:ext>
            </a:extLst>
          </p:cNvPr>
          <p:cNvPicPr>
            <a:picLocks noChangeAspect="1"/>
          </p:cNvPicPr>
          <p:nvPr/>
        </p:nvPicPr>
        <p:blipFill>
          <a:blip r:embed="rId13" cstate="print">
            <a:extLst>
              <a:ext uri="{28A0092B-C50C-407E-A947-70E740481C1C}">
                <a14:useLocalDpi xmlns="" xmlns:a14="http://schemas.microsoft.com/office/drawing/2010/main" val="0"/>
              </a:ext>
            </a:extLst>
          </a:blip>
          <a:stretch>
            <a:fillRect/>
          </a:stretch>
        </p:blipFill>
        <p:spPr>
          <a:xfrm>
            <a:off x="6353230" y="845761"/>
            <a:ext cx="573872" cy="573872"/>
          </a:xfrm>
          <a:prstGeom prst="rect">
            <a:avLst/>
          </a:prstGeom>
        </p:spPr>
      </p:pic>
      <p:pic>
        <p:nvPicPr>
          <p:cNvPr id="39" name="Picture 38">
            <a:extLst>
              <a:ext uri="{FF2B5EF4-FFF2-40B4-BE49-F238E27FC236}">
                <a16:creationId xmlns="" xmlns:a16="http://schemas.microsoft.com/office/drawing/2014/main" id="{2EC81189-F3F4-4E73-AF6B-9FB22E9F0C03}"/>
              </a:ext>
            </a:extLst>
          </p:cNvPr>
          <p:cNvPicPr>
            <a:picLocks noChangeAspect="1"/>
          </p:cNvPicPr>
          <p:nvPr/>
        </p:nvPicPr>
        <p:blipFill>
          <a:blip r:embed="rId14" cstate="print">
            <a:extLst>
              <a:ext uri="{28A0092B-C50C-407E-A947-70E740481C1C}">
                <a14:useLocalDpi xmlns="" xmlns:a14="http://schemas.microsoft.com/office/drawing/2010/main" val="0"/>
              </a:ext>
            </a:extLst>
          </a:blip>
          <a:stretch>
            <a:fillRect/>
          </a:stretch>
        </p:blipFill>
        <p:spPr>
          <a:xfrm>
            <a:off x="6389083" y="2132188"/>
            <a:ext cx="495300" cy="669131"/>
          </a:xfrm>
          <a:prstGeom prst="rect">
            <a:avLst/>
          </a:prstGeom>
        </p:spPr>
      </p:pic>
      <p:pic>
        <p:nvPicPr>
          <p:cNvPr id="41" name="Picture 40">
            <a:extLst>
              <a:ext uri="{FF2B5EF4-FFF2-40B4-BE49-F238E27FC236}">
                <a16:creationId xmlns="" xmlns:a16="http://schemas.microsoft.com/office/drawing/2014/main" id="{8096E7DC-8F5F-4D50-96E5-2A57FA6B0240}"/>
              </a:ext>
            </a:extLst>
          </p:cNvPr>
          <p:cNvPicPr>
            <a:picLocks noChangeAspect="1"/>
          </p:cNvPicPr>
          <p:nvPr/>
        </p:nvPicPr>
        <p:blipFill>
          <a:blip r:embed="rId15" cstate="print">
            <a:extLst>
              <a:ext uri="{28A0092B-C50C-407E-A947-70E740481C1C}">
                <a14:useLocalDpi xmlns="" xmlns:a14="http://schemas.microsoft.com/office/drawing/2010/main" val="0"/>
              </a:ext>
            </a:extLst>
          </a:blip>
          <a:stretch>
            <a:fillRect/>
          </a:stretch>
        </p:blipFill>
        <p:spPr>
          <a:xfrm>
            <a:off x="3872988" y="8607498"/>
            <a:ext cx="784293" cy="831000"/>
          </a:xfrm>
          <a:prstGeom prst="rect">
            <a:avLst/>
          </a:prstGeom>
        </p:spPr>
      </p:pic>
      <p:pic>
        <p:nvPicPr>
          <p:cNvPr id="43" name="Picture 42">
            <a:extLst>
              <a:ext uri="{FF2B5EF4-FFF2-40B4-BE49-F238E27FC236}">
                <a16:creationId xmlns="" xmlns:a16="http://schemas.microsoft.com/office/drawing/2014/main" id="{C4A6B724-0444-4FDF-A6D2-E13B8DDA4A40}"/>
              </a:ext>
            </a:extLst>
          </p:cNvPr>
          <p:cNvPicPr>
            <a:picLocks noChangeAspect="1"/>
          </p:cNvPicPr>
          <p:nvPr/>
        </p:nvPicPr>
        <p:blipFill>
          <a:blip r:embed="rId16" cstate="print">
            <a:extLst>
              <a:ext uri="{28A0092B-C50C-407E-A947-70E740481C1C}">
                <a14:useLocalDpi xmlns="" xmlns:a14="http://schemas.microsoft.com/office/drawing/2010/main" val="0"/>
              </a:ext>
            </a:extLst>
          </a:blip>
          <a:stretch>
            <a:fillRect/>
          </a:stretch>
        </p:blipFill>
        <p:spPr>
          <a:xfrm>
            <a:off x="3877402" y="7410470"/>
            <a:ext cx="494042" cy="494042"/>
          </a:xfrm>
          <a:prstGeom prst="rect">
            <a:avLst/>
          </a:prstGeom>
        </p:spPr>
      </p:pic>
      <p:pic>
        <p:nvPicPr>
          <p:cNvPr id="45" name="Picture 44">
            <a:extLst>
              <a:ext uri="{FF2B5EF4-FFF2-40B4-BE49-F238E27FC236}">
                <a16:creationId xmlns="" xmlns:a16="http://schemas.microsoft.com/office/drawing/2014/main" id="{C0DB0FF5-F9F3-4829-8938-DA4BFAF664AA}"/>
              </a:ext>
            </a:extLst>
          </p:cNvPr>
          <p:cNvPicPr>
            <a:picLocks noChangeAspect="1"/>
          </p:cNvPicPr>
          <p:nvPr/>
        </p:nvPicPr>
        <p:blipFill>
          <a:blip r:embed="rId17" cstate="print">
            <a:extLst>
              <a:ext uri="{28A0092B-C50C-407E-A947-70E740481C1C}">
                <a14:useLocalDpi xmlns="" xmlns:a14="http://schemas.microsoft.com/office/drawing/2010/main" val="0"/>
              </a:ext>
            </a:extLst>
          </a:blip>
          <a:stretch>
            <a:fillRect/>
          </a:stretch>
        </p:blipFill>
        <p:spPr>
          <a:xfrm>
            <a:off x="3450540" y="2442259"/>
            <a:ext cx="567007" cy="570310"/>
          </a:xfrm>
          <a:prstGeom prst="rect">
            <a:avLst/>
          </a:prstGeom>
        </p:spPr>
      </p:pic>
      <p:pic>
        <p:nvPicPr>
          <p:cNvPr id="46" name="Picture 45">
            <a:extLst>
              <a:ext uri="{FF2B5EF4-FFF2-40B4-BE49-F238E27FC236}">
                <a16:creationId xmlns="" xmlns:a16="http://schemas.microsoft.com/office/drawing/2014/main" id="{DF7B28BC-7ADD-4E68-8434-08FA9B8793F7}"/>
              </a:ext>
            </a:extLst>
          </p:cNvPr>
          <p:cNvPicPr>
            <a:picLocks noChangeAspect="1"/>
          </p:cNvPicPr>
          <p:nvPr/>
        </p:nvPicPr>
        <p:blipFill>
          <a:blip r:embed="rId18" cstate="print">
            <a:extLst>
              <a:ext uri="{28A0092B-C50C-407E-A947-70E740481C1C}">
                <a14:useLocalDpi xmlns="" xmlns:a14="http://schemas.microsoft.com/office/drawing/2010/main" val="0"/>
              </a:ext>
            </a:extLst>
          </a:blip>
          <a:stretch>
            <a:fillRect/>
          </a:stretch>
        </p:blipFill>
        <p:spPr>
          <a:xfrm rot="18665545">
            <a:off x="3911791" y="4769301"/>
            <a:ext cx="394848" cy="1021293"/>
          </a:xfrm>
          <a:prstGeom prst="rect">
            <a:avLst/>
          </a:prstGeom>
        </p:spPr>
      </p:pic>
      <p:pic>
        <p:nvPicPr>
          <p:cNvPr id="47" name="Picture 46">
            <a:extLst>
              <a:ext uri="{FF2B5EF4-FFF2-40B4-BE49-F238E27FC236}">
                <a16:creationId xmlns="" xmlns:a16="http://schemas.microsoft.com/office/drawing/2014/main" id="{F958716C-C037-49EC-8A2E-1A751D764989}"/>
              </a:ext>
            </a:extLst>
          </p:cNvPr>
          <p:cNvPicPr>
            <a:picLocks noChangeAspect="1"/>
          </p:cNvPicPr>
          <p:nvPr/>
        </p:nvPicPr>
        <p:blipFill>
          <a:blip r:embed="rId19" cstate="print">
            <a:extLst>
              <a:ext uri="{28A0092B-C50C-407E-A947-70E740481C1C}">
                <a14:useLocalDpi xmlns="" xmlns:a14="http://schemas.microsoft.com/office/drawing/2010/main" val="0"/>
              </a:ext>
            </a:extLst>
          </a:blip>
          <a:stretch>
            <a:fillRect/>
          </a:stretch>
        </p:blipFill>
        <p:spPr>
          <a:xfrm>
            <a:off x="3417385" y="6134000"/>
            <a:ext cx="1061343" cy="600164"/>
          </a:xfrm>
          <a:prstGeom prst="rect">
            <a:avLst/>
          </a:prstGeom>
        </p:spPr>
      </p:pic>
      <p:pic>
        <p:nvPicPr>
          <p:cNvPr id="48" name="Picture 5" descr="C:\Users\Juvon-MR\Desktop\MyBot Base Bot\PowerPoint Pics\3x9 Flanged Plate.jpg"/>
          <p:cNvPicPr>
            <a:picLocks noChangeAspect="1" noChangeArrowheads="1"/>
          </p:cNvPicPr>
          <p:nvPr/>
        </p:nvPicPr>
        <p:blipFill>
          <a:blip r:embed="rId20" cstate="print"/>
          <a:srcRect l="28424" t="34895" r="32235" b="37435"/>
          <a:stretch>
            <a:fillRect/>
          </a:stretch>
        </p:blipFill>
        <p:spPr bwMode="auto">
          <a:xfrm>
            <a:off x="3583581" y="764275"/>
            <a:ext cx="1183640" cy="832513"/>
          </a:xfrm>
          <a:prstGeom prst="rect">
            <a:avLst/>
          </a:prstGeom>
          <a:noFill/>
        </p:spPr>
      </p:pic>
      <p:pic>
        <p:nvPicPr>
          <p:cNvPr id="49" name="Picture 48">
            <a:extLst>
              <a:ext uri="{FF2B5EF4-FFF2-40B4-BE49-F238E27FC236}">
                <a16:creationId xmlns="" xmlns:a16="http://schemas.microsoft.com/office/drawing/2014/main" id="{6DB5A7FC-0149-4E34-B5BE-2E5025FB3227}"/>
              </a:ext>
            </a:extLst>
          </p:cNvPr>
          <p:cNvPicPr>
            <a:picLocks noChangeAspect="1"/>
          </p:cNvPicPr>
          <p:nvPr/>
        </p:nvPicPr>
        <p:blipFill>
          <a:blip r:embed="rId21" cstate="print">
            <a:extLst>
              <a:ext uri="{28A0092B-C50C-407E-A947-70E740481C1C}">
                <a14:useLocalDpi xmlns="" xmlns:a14="http://schemas.microsoft.com/office/drawing/2010/main" val="0"/>
              </a:ext>
            </a:extLst>
          </a:blip>
          <a:stretch>
            <a:fillRect/>
          </a:stretch>
        </p:blipFill>
        <p:spPr>
          <a:xfrm>
            <a:off x="1043348" y="3456351"/>
            <a:ext cx="1017985" cy="752475"/>
          </a:xfrm>
          <a:prstGeom prst="rect">
            <a:avLst/>
          </a:prstGeom>
        </p:spPr>
      </p:pic>
      <p:pic>
        <p:nvPicPr>
          <p:cNvPr id="1026" name="Picture 2" descr="C:\Users\Juvon-MR\Desktop\MyBot Base Bot\PowerPoint Pics\Axel Colar Screw.jpg"/>
          <p:cNvPicPr>
            <a:picLocks noChangeAspect="1" noChangeArrowheads="1"/>
          </p:cNvPicPr>
          <p:nvPr/>
        </p:nvPicPr>
        <p:blipFill>
          <a:blip r:embed="rId22" cstate="print"/>
          <a:srcRect l="30378" t="46752" r="48902" b="22344"/>
          <a:stretch>
            <a:fillRect/>
          </a:stretch>
        </p:blipFill>
        <p:spPr bwMode="auto">
          <a:xfrm>
            <a:off x="3159472" y="3682965"/>
            <a:ext cx="312660" cy="466341"/>
          </a:xfrm>
          <a:prstGeom prst="rect">
            <a:avLst/>
          </a:prstGeom>
          <a:noFill/>
        </p:spPr>
      </p:pic>
    </p:spTree>
    <p:extLst>
      <p:ext uri="{BB962C8B-B14F-4D97-AF65-F5344CB8AC3E}">
        <p14:creationId xmlns="" xmlns:p14="http://schemas.microsoft.com/office/powerpoint/2010/main" val="1093854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 xmlns:a16="http://schemas.microsoft.com/office/drawing/2014/main" id="{7231ED1F-F9C0-4617-8462-26ACC5EB9D88}"/>
              </a:ext>
            </a:extLst>
          </p:cNvPr>
          <p:cNvGraphicFramePr>
            <a:graphicFrameLocks noGrp="1"/>
          </p:cNvGraphicFramePr>
          <p:nvPr>
            <p:extLst>
              <p:ext uri="{D42A27DB-BD31-4B8C-83A1-F6EECF244321}">
                <p14:modId xmlns="" xmlns:p14="http://schemas.microsoft.com/office/powerpoint/2010/main" val="1865056578"/>
              </p:ext>
            </p:extLst>
          </p:nvPr>
        </p:nvGraphicFramePr>
        <p:xfrm>
          <a:off x="318408" y="669472"/>
          <a:ext cx="7160079" cy="9127671"/>
        </p:xfrm>
        <a:graphic>
          <a:graphicData uri="http://schemas.openxmlformats.org/drawingml/2006/table">
            <a:tbl>
              <a:tblPr firstRow="1" bandRow="1">
                <a:tableStyleId>{5C22544A-7EE6-4342-B048-85BDC9FD1C3A}</a:tableStyleId>
              </a:tblPr>
              <a:tblGrid>
                <a:gridCol w="2386693">
                  <a:extLst>
                    <a:ext uri="{9D8B030D-6E8A-4147-A177-3AD203B41FA5}">
                      <a16:colId xmlns="" xmlns:a16="http://schemas.microsoft.com/office/drawing/2014/main" val="747046207"/>
                    </a:ext>
                  </a:extLst>
                </a:gridCol>
                <a:gridCol w="2386693">
                  <a:extLst>
                    <a:ext uri="{9D8B030D-6E8A-4147-A177-3AD203B41FA5}">
                      <a16:colId xmlns="" xmlns:a16="http://schemas.microsoft.com/office/drawing/2014/main" val="16059825"/>
                    </a:ext>
                  </a:extLst>
                </a:gridCol>
                <a:gridCol w="2386693">
                  <a:extLst>
                    <a:ext uri="{9D8B030D-6E8A-4147-A177-3AD203B41FA5}">
                      <a16:colId xmlns="" xmlns:a16="http://schemas.microsoft.com/office/drawing/2014/main" val="3174526179"/>
                    </a:ext>
                  </a:extLst>
                </a:gridCol>
              </a:tblGrid>
              <a:tr h="1303953">
                <a:tc>
                  <a:txBody>
                    <a:bodyPr/>
                    <a:lstStyle/>
                    <a:p>
                      <a:pPr algn="l"/>
                      <a:r>
                        <a:rPr lang="en-US" sz="1300" b="1" dirty="0">
                          <a:solidFill>
                            <a:schemeClr val="tx1"/>
                          </a:solidFill>
                          <a:latin typeface="Roboto" panose="02000000000000000000" pitchFamily="2" charset="0"/>
                          <a:ea typeface="Roboto" panose="02000000000000000000" pitchFamily="2" charset="0"/>
                        </a:rPr>
                        <a:t>x1</a:t>
                      </a:r>
                    </a:p>
                    <a:p>
                      <a:pPr algn="l"/>
                      <a:r>
                        <a:rPr lang="en-US" sz="1300" b="1" dirty="0">
                          <a:solidFill>
                            <a:schemeClr val="tx1"/>
                          </a:solidFill>
                          <a:latin typeface="Roboto" panose="02000000000000000000" pitchFamily="2" charset="0"/>
                          <a:ea typeface="Roboto" panose="02000000000000000000" pitchFamily="2" charset="0"/>
                        </a:rPr>
                        <a:t>45-2006</a:t>
                      </a:r>
                    </a:p>
                    <a:p>
                      <a:pPr algn="l"/>
                      <a:r>
                        <a:rPr lang="en-US" sz="1300" b="1" dirty="0">
                          <a:solidFill>
                            <a:schemeClr val="tx1"/>
                          </a:solidFill>
                          <a:latin typeface="Roboto" panose="02000000000000000000" pitchFamily="2" charset="0"/>
                          <a:ea typeface="Roboto" panose="02000000000000000000" pitchFamily="2" charset="0"/>
                        </a:rPr>
                        <a:t>Optical Distance Sensor</a:t>
                      </a:r>
                    </a:p>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smtClean="0">
                          <a:solidFill>
                            <a:schemeClr val="tx1"/>
                          </a:solidFill>
                          <a:latin typeface="Roboto" panose="02000000000000000000" pitchFamily="2" charset="0"/>
                          <a:ea typeface="Roboto" panose="02000000000000000000" pitchFamily="2" charset="0"/>
                        </a:rPr>
                        <a:t>X1</a:t>
                      </a:r>
                    </a:p>
                    <a:p>
                      <a:pPr algn="l"/>
                      <a:r>
                        <a:rPr lang="en-US" sz="1300" b="1" dirty="0" smtClean="0">
                          <a:solidFill>
                            <a:schemeClr val="tx1"/>
                          </a:solidFill>
                          <a:latin typeface="Roboto" panose="02000000000000000000" pitchFamily="2" charset="0"/>
                          <a:ea typeface="Roboto" panose="02000000000000000000" pitchFamily="2" charset="0"/>
                        </a:rPr>
                        <a:t>45-2018</a:t>
                      </a:r>
                    </a:p>
                    <a:p>
                      <a:pPr algn="l"/>
                      <a:r>
                        <a:rPr lang="en-US" sz="1300" b="1" dirty="0" smtClean="0">
                          <a:solidFill>
                            <a:schemeClr val="tx1"/>
                          </a:solidFill>
                          <a:latin typeface="Roboto" panose="02000000000000000000" pitchFamily="2" charset="0"/>
                          <a:ea typeface="Roboto" panose="02000000000000000000" pitchFamily="2" charset="0"/>
                        </a:rPr>
                        <a:t>Color Sensor</a:t>
                      </a:r>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760911785"/>
                  </a:ext>
                </a:extLst>
              </a:tr>
              <a:tr h="1303953">
                <a:tc>
                  <a:txBody>
                    <a:bodyPr/>
                    <a:lstStyle/>
                    <a:p>
                      <a:pPr algn="l"/>
                      <a:r>
                        <a:rPr lang="en-US" sz="1300" b="1" dirty="0">
                          <a:solidFill>
                            <a:schemeClr val="tx1"/>
                          </a:solidFill>
                          <a:latin typeface="Roboto" panose="02000000000000000000" pitchFamily="2" charset="0"/>
                          <a:ea typeface="Roboto" panose="02000000000000000000" pitchFamily="2" charset="0"/>
                        </a:rPr>
                        <a:t>x1</a:t>
                      </a:r>
                    </a:p>
                    <a:p>
                      <a:pPr algn="l"/>
                      <a:r>
                        <a:rPr lang="en-US" sz="1300" b="1" dirty="0">
                          <a:solidFill>
                            <a:schemeClr val="tx1"/>
                          </a:solidFill>
                          <a:latin typeface="Roboto" panose="02000000000000000000" pitchFamily="2" charset="0"/>
                          <a:ea typeface="Roboto" panose="02000000000000000000" pitchFamily="2" charset="0"/>
                        </a:rPr>
                        <a:t>45-2007</a:t>
                      </a:r>
                    </a:p>
                    <a:p>
                      <a:pPr algn="l"/>
                      <a:r>
                        <a:rPr lang="en-US" sz="1300" b="1" dirty="0">
                          <a:solidFill>
                            <a:schemeClr val="tx1"/>
                          </a:solidFill>
                          <a:latin typeface="Roboto" panose="02000000000000000000" pitchFamily="2" charset="0"/>
                          <a:ea typeface="Roboto" panose="02000000000000000000" pitchFamily="2" charset="0"/>
                        </a:rPr>
                        <a:t>Touch Sensor</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smtClean="0">
                          <a:solidFill>
                            <a:schemeClr val="tx1"/>
                          </a:solidFill>
                          <a:latin typeface="Roboto" panose="02000000000000000000" pitchFamily="2" charset="0"/>
                          <a:ea typeface="Roboto" panose="02000000000000000000" pitchFamily="2" charset="0"/>
                        </a:rPr>
                        <a:t>X1</a:t>
                      </a:r>
                    </a:p>
                    <a:p>
                      <a:pPr algn="l"/>
                      <a:r>
                        <a:rPr lang="en-US" sz="1300" b="1" dirty="0" smtClean="0">
                          <a:solidFill>
                            <a:schemeClr val="tx1"/>
                          </a:solidFill>
                          <a:latin typeface="Roboto" panose="02000000000000000000" pitchFamily="2" charset="0"/>
                          <a:ea typeface="Roboto" panose="02000000000000000000" pitchFamily="2" charset="0"/>
                        </a:rPr>
                        <a:t>45-2020</a:t>
                      </a:r>
                    </a:p>
                    <a:p>
                      <a:pPr algn="l"/>
                      <a:r>
                        <a:rPr lang="en-US" sz="1300" b="1" dirty="0" smtClean="0">
                          <a:solidFill>
                            <a:schemeClr val="tx1"/>
                          </a:solidFill>
                          <a:latin typeface="Roboto" panose="02000000000000000000" pitchFamily="2" charset="0"/>
                          <a:ea typeface="Roboto" panose="02000000000000000000" pitchFamily="2" charset="0"/>
                        </a:rPr>
                        <a:t>Magnet</a:t>
                      </a:r>
                      <a:r>
                        <a:rPr lang="en-US" sz="1300" b="1" baseline="0" dirty="0" smtClean="0">
                          <a:solidFill>
                            <a:schemeClr val="tx1"/>
                          </a:solidFill>
                          <a:latin typeface="Roboto" panose="02000000000000000000" pitchFamily="2" charset="0"/>
                          <a:ea typeface="Roboto" panose="02000000000000000000" pitchFamily="2" charset="0"/>
                        </a:rPr>
                        <a:t> Sensor</a:t>
                      </a:r>
                      <a:endParaRPr lang="en-US" sz="1300" b="1" dirty="0" smtClean="0">
                        <a:solidFill>
                          <a:schemeClr val="tx1"/>
                        </a:solidFill>
                        <a:latin typeface="Roboto" panose="02000000000000000000" pitchFamily="2" charset="0"/>
                        <a:ea typeface="Roboto" panose="02000000000000000000" pitchFamily="2" charset="0"/>
                      </a:endParaRPr>
                    </a:p>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2817278123"/>
                  </a:ext>
                </a:extLst>
              </a:tr>
              <a:tr h="1303953">
                <a:tc>
                  <a:txBody>
                    <a:bodyPr/>
                    <a:lstStyle/>
                    <a:p>
                      <a:pPr algn="l"/>
                      <a:r>
                        <a:rPr lang="en-US" sz="1300" b="1" dirty="0">
                          <a:solidFill>
                            <a:schemeClr val="tx1"/>
                          </a:solidFill>
                          <a:latin typeface="Roboto" panose="02000000000000000000" pitchFamily="2" charset="0"/>
                          <a:ea typeface="Roboto" panose="02000000000000000000" pitchFamily="2" charset="0"/>
                        </a:rPr>
                        <a:t>x1</a:t>
                      </a:r>
                    </a:p>
                    <a:p>
                      <a:pPr algn="l"/>
                      <a:r>
                        <a:rPr lang="en-US" sz="1300" b="1" dirty="0">
                          <a:solidFill>
                            <a:schemeClr val="tx1"/>
                          </a:solidFill>
                          <a:latin typeface="Roboto" panose="02000000000000000000" pitchFamily="2" charset="0"/>
                          <a:ea typeface="Roboto" panose="02000000000000000000" pitchFamily="2" charset="0"/>
                        </a:rPr>
                        <a:t>45-2100</a:t>
                      </a:r>
                    </a:p>
                    <a:p>
                      <a:pPr algn="l"/>
                      <a:r>
                        <a:rPr lang="en-US" sz="1300" b="1" dirty="0">
                          <a:solidFill>
                            <a:schemeClr val="tx1"/>
                          </a:solidFill>
                          <a:latin typeface="Roboto" panose="02000000000000000000" pitchFamily="2" charset="0"/>
                          <a:ea typeface="Roboto" panose="02000000000000000000" pitchFamily="2" charset="0"/>
                        </a:rPr>
                        <a:t>19mm Ball Caster</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smtClean="0">
                          <a:solidFill>
                            <a:schemeClr val="tx1"/>
                          </a:solidFill>
                          <a:latin typeface="Roboto" panose="02000000000000000000" pitchFamily="2" charset="0"/>
                          <a:ea typeface="Roboto" panose="02000000000000000000" pitchFamily="2" charset="0"/>
                        </a:rPr>
                        <a:t>x1</a:t>
                      </a:r>
                    </a:p>
                    <a:p>
                      <a:pPr algn="l"/>
                      <a:r>
                        <a:rPr lang="en-US" sz="1300" b="1" dirty="0" smtClean="0">
                          <a:solidFill>
                            <a:schemeClr val="tx1"/>
                          </a:solidFill>
                          <a:latin typeface="Roboto" panose="02000000000000000000" pitchFamily="2" charset="0"/>
                          <a:ea typeface="Roboto" panose="02000000000000000000" pitchFamily="2" charset="0"/>
                        </a:rPr>
                        <a:t>45-2005</a:t>
                      </a:r>
                    </a:p>
                    <a:p>
                      <a:pPr algn="l"/>
                      <a:r>
                        <a:rPr lang="en-US" sz="1300" b="1" dirty="0" smtClean="0">
                          <a:solidFill>
                            <a:schemeClr val="tx1"/>
                          </a:solidFill>
                          <a:latin typeface="Roboto" panose="02000000000000000000" pitchFamily="2" charset="0"/>
                          <a:ea typeface="Roboto" panose="02000000000000000000" pitchFamily="2" charset="0"/>
                        </a:rPr>
                        <a:t>Integrating Gyro</a:t>
                      </a:r>
                    </a:p>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203250863"/>
                  </a:ext>
                </a:extLst>
              </a:tr>
              <a:tr h="1303953">
                <a:tc>
                  <a:txBody>
                    <a:bodyPr/>
                    <a:lstStyle/>
                    <a:p>
                      <a:pPr algn="l"/>
                      <a:r>
                        <a:rPr lang="en-US" sz="1300" b="1" dirty="0">
                          <a:solidFill>
                            <a:schemeClr val="tx1"/>
                          </a:solidFill>
                          <a:latin typeface="Roboto" panose="02000000000000000000" pitchFamily="2" charset="0"/>
                          <a:ea typeface="Roboto" panose="02000000000000000000" pitchFamily="2" charset="0"/>
                        </a:rPr>
                        <a:t>x1</a:t>
                      </a:r>
                    </a:p>
                    <a:p>
                      <a:pPr algn="l"/>
                      <a:r>
                        <a:rPr lang="en-US" sz="1300" b="1" dirty="0">
                          <a:solidFill>
                            <a:schemeClr val="tx1"/>
                          </a:solidFill>
                          <a:latin typeface="Roboto" panose="02000000000000000000" pitchFamily="2" charset="0"/>
                          <a:ea typeface="Roboto" panose="02000000000000000000" pitchFamily="2" charset="0"/>
                        </a:rPr>
                        <a:t>52-2022</a:t>
                      </a:r>
                    </a:p>
                    <a:p>
                      <a:pPr algn="l"/>
                      <a:r>
                        <a:rPr lang="en-US" sz="1300" b="1" dirty="0">
                          <a:solidFill>
                            <a:schemeClr val="tx1"/>
                          </a:solidFill>
                          <a:latin typeface="Roboto" panose="02000000000000000000" pitchFamily="2" charset="0"/>
                          <a:ea typeface="Roboto" panose="02000000000000000000" pitchFamily="2" charset="0"/>
                        </a:rPr>
                        <a:t>Fusion Controller</a:t>
                      </a:r>
                    </a:p>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1" dirty="0" smtClean="0">
                          <a:solidFill>
                            <a:schemeClr val="tx1"/>
                          </a:solidFill>
                          <a:latin typeface="Roboto" panose="02000000000000000000" pitchFamily="2" charset="0"/>
                          <a:ea typeface="Roboto" panose="02000000000000000000" pitchFamily="2" charset="0"/>
                        </a:rPr>
                        <a:t>x2</a:t>
                      </a:r>
                    </a:p>
                    <a:p>
                      <a:pPr algn="l"/>
                      <a:r>
                        <a:rPr lang="en-US" sz="1300" b="1" dirty="0" smtClean="0">
                          <a:solidFill>
                            <a:schemeClr val="tx1"/>
                          </a:solidFill>
                          <a:latin typeface="Roboto" panose="02000000000000000000" pitchFamily="2" charset="0"/>
                          <a:ea typeface="Roboto" panose="02000000000000000000" pitchFamily="2" charset="0"/>
                        </a:rPr>
                        <a:t>45-1400</a:t>
                      </a:r>
                    </a:p>
                    <a:p>
                      <a:pPr algn="l"/>
                      <a:r>
                        <a:rPr lang="en-US" sz="1300" b="1" dirty="0" smtClean="0">
                          <a:solidFill>
                            <a:schemeClr val="tx1"/>
                          </a:solidFill>
                          <a:latin typeface="Roboto" panose="02000000000000000000" pitchFamily="2" charset="0"/>
                          <a:ea typeface="Roboto" panose="02000000000000000000" pitchFamily="2" charset="0"/>
                        </a:rPr>
                        <a:t>Wheel</a:t>
                      </a:r>
                    </a:p>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3735904403"/>
                  </a:ext>
                </a:extLst>
              </a:tr>
              <a:tr h="1303953">
                <a:tc>
                  <a:txBody>
                    <a:bodyPr/>
                    <a:lstStyle/>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733137014"/>
                  </a:ext>
                </a:extLst>
              </a:tr>
              <a:tr h="1303953">
                <a:tc>
                  <a:txBody>
                    <a:bodyPr/>
                    <a:lstStyle/>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4245595774"/>
                  </a:ext>
                </a:extLst>
              </a:tr>
              <a:tr h="1303953">
                <a:tc>
                  <a:txBody>
                    <a:bodyPr/>
                    <a:lstStyle/>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300" b="1" dirty="0">
                        <a:solidFill>
                          <a:schemeClr val="tx1"/>
                        </a:solidFill>
                        <a:latin typeface="Roboto" panose="02000000000000000000" pitchFamily="2" charset="0"/>
                        <a:ea typeface="Roboto" panose="02000000000000000000" pitchFamily="2" charset="0"/>
                      </a:endParaRP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635194503"/>
                  </a:ext>
                </a:extLst>
              </a:tr>
            </a:tbl>
          </a:graphicData>
        </a:graphic>
      </p:graphicFrame>
      <p:pic>
        <p:nvPicPr>
          <p:cNvPr id="18" name="Picture 17">
            <a:extLst>
              <a:ext uri="{FF2B5EF4-FFF2-40B4-BE49-F238E27FC236}">
                <a16:creationId xmlns="" xmlns:a16="http://schemas.microsoft.com/office/drawing/2014/main" id="{CCF1FC4A-89EB-4758-A774-D11DC4FE351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82865" y="3505760"/>
            <a:ext cx="982673" cy="622424"/>
          </a:xfrm>
          <a:prstGeom prst="rect">
            <a:avLst/>
          </a:prstGeom>
        </p:spPr>
      </p:pic>
      <p:pic>
        <p:nvPicPr>
          <p:cNvPr id="32" name="Picture 31">
            <a:extLst>
              <a:ext uri="{FF2B5EF4-FFF2-40B4-BE49-F238E27FC236}">
                <a16:creationId xmlns="" xmlns:a16="http://schemas.microsoft.com/office/drawing/2014/main" id="{9ECCEEB2-AFE9-4D9C-AD4E-C88F769C78D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55411" y="4630185"/>
            <a:ext cx="1119560" cy="822332"/>
          </a:xfrm>
          <a:prstGeom prst="rect">
            <a:avLst/>
          </a:prstGeom>
        </p:spPr>
      </p:pic>
      <p:pic>
        <p:nvPicPr>
          <p:cNvPr id="5" name="Picture 4">
            <a:extLst>
              <a:ext uri="{FF2B5EF4-FFF2-40B4-BE49-F238E27FC236}">
                <a16:creationId xmlns="" xmlns:a16="http://schemas.microsoft.com/office/drawing/2014/main" id="{23819565-25B1-474F-9736-BD213AEB87E8}"/>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688897" y="2005528"/>
            <a:ext cx="907496" cy="800100"/>
          </a:xfrm>
          <a:prstGeom prst="rect">
            <a:avLst/>
          </a:prstGeom>
        </p:spPr>
      </p:pic>
      <p:pic>
        <p:nvPicPr>
          <p:cNvPr id="16" name="Picture 15">
            <a:extLst>
              <a:ext uri="{FF2B5EF4-FFF2-40B4-BE49-F238E27FC236}">
                <a16:creationId xmlns="" xmlns:a16="http://schemas.microsoft.com/office/drawing/2014/main" id="{35023162-0621-4379-B140-C4FDB853FCAA}"/>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655411" y="669472"/>
            <a:ext cx="974468" cy="800100"/>
          </a:xfrm>
          <a:prstGeom prst="rect">
            <a:avLst/>
          </a:prstGeom>
        </p:spPr>
      </p:pic>
      <p:sp>
        <p:nvSpPr>
          <p:cNvPr id="10" name="TextBox 9">
            <a:extLst>
              <a:ext uri="{FF2B5EF4-FFF2-40B4-BE49-F238E27FC236}">
                <a16:creationId xmlns="" xmlns:a16="http://schemas.microsoft.com/office/drawing/2014/main" id="{42DBEE25-8F4D-4369-A1F0-37FA00E0A647}"/>
              </a:ext>
            </a:extLst>
          </p:cNvPr>
          <p:cNvSpPr txBox="1"/>
          <p:nvPr/>
        </p:nvSpPr>
        <p:spPr>
          <a:xfrm>
            <a:off x="2203688" y="167471"/>
            <a:ext cx="3365025" cy="630942"/>
          </a:xfrm>
          <a:prstGeom prst="rect">
            <a:avLst/>
          </a:prstGeom>
          <a:noFill/>
        </p:spPr>
        <p:txBody>
          <a:bodyPr wrap="none" rtlCol="0">
            <a:spAutoFit/>
          </a:bodyPr>
          <a:lstStyle/>
          <a:p>
            <a:pPr algn="ctr"/>
            <a:r>
              <a:rPr lang="en-US" sz="3500" dirty="0">
                <a:latin typeface="Roboto" panose="02000000000000000000" pitchFamily="2" charset="0"/>
                <a:ea typeface="Roboto" panose="02000000000000000000" pitchFamily="2" charset="0"/>
              </a:rPr>
              <a:t>Bill of Materials</a:t>
            </a:r>
          </a:p>
        </p:txBody>
      </p:sp>
      <p:pic>
        <p:nvPicPr>
          <p:cNvPr id="2052" name="Picture 4" descr="C:\Users\Juvon-MR\Pictures\My Screen Shots\Screen Shot 02-10-20 at 03.02 PM.PNG"/>
          <p:cNvPicPr>
            <a:picLocks noChangeAspect="1" noChangeArrowheads="1"/>
          </p:cNvPicPr>
          <p:nvPr/>
        </p:nvPicPr>
        <p:blipFill>
          <a:blip r:embed="rId6" cstate="print"/>
          <a:srcRect/>
          <a:stretch>
            <a:fillRect/>
          </a:stretch>
        </p:blipFill>
        <p:spPr bwMode="auto">
          <a:xfrm>
            <a:off x="4093473" y="2078629"/>
            <a:ext cx="1065573" cy="1070013"/>
          </a:xfrm>
          <a:prstGeom prst="rect">
            <a:avLst/>
          </a:prstGeom>
          <a:ln>
            <a:noFill/>
          </a:ln>
          <a:effectLst>
            <a:softEdge rad="112500"/>
          </a:effectLst>
        </p:spPr>
      </p:pic>
      <p:pic>
        <p:nvPicPr>
          <p:cNvPr id="3" name="Picture 2" descr="C:\Users\Juvon-MR\Desktop\MyBot Base Bot\PowerPoint Pics\Color Sensor.jpg"/>
          <p:cNvPicPr>
            <a:picLocks noChangeAspect="1" noChangeArrowheads="1"/>
          </p:cNvPicPr>
          <p:nvPr/>
        </p:nvPicPr>
        <p:blipFill>
          <a:blip r:embed="rId7" cstate="print"/>
          <a:srcRect l="29083" t="45812" r="43435" b="28588"/>
          <a:stretch>
            <a:fillRect/>
          </a:stretch>
        </p:blipFill>
        <p:spPr bwMode="auto">
          <a:xfrm>
            <a:off x="3899001" y="1002185"/>
            <a:ext cx="1053387" cy="981237"/>
          </a:xfrm>
          <a:prstGeom prst="rect">
            <a:avLst/>
          </a:prstGeom>
          <a:noFill/>
        </p:spPr>
      </p:pic>
      <p:pic>
        <p:nvPicPr>
          <p:cNvPr id="12" name="Picture 11">
            <a:extLst>
              <a:ext uri="{FF2B5EF4-FFF2-40B4-BE49-F238E27FC236}">
                <a16:creationId xmlns="" xmlns:a16="http://schemas.microsoft.com/office/drawing/2014/main" id="{3F407D8F-03DD-4F0B-9538-38883D58E11B}"/>
              </a:ext>
            </a:extLst>
          </p:cNvPr>
          <p:cNvPicPr>
            <a:picLocks noChangeAspect="1"/>
          </p:cNvPicPr>
          <p:nvPr/>
        </p:nvPicPr>
        <p:blipFill>
          <a:blip r:embed="rId8" cstate="print">
            <a:extLst>
              <a:ext uri="{28A0092B-C50C-407E-A947-70E740481C1C}">
                <a14:useLocalDpi xmlns="" xmlns:a14="http://schemas.microsoft.com/office/drawing/2010/main" val="0"/>
              </a:ext>
            </a:extLst>
          </a:blip>
          <a:stretch>
            <a:fillRect/>
          </a:stretch>
        </p:blipFill>
        <p:spPr>
          <a:xfrm>
            <a:off x="4207360" y="3390684"/>
            <a:ext cx="922873" cy="800100"/>
          </a:xfrm>
          <a:prstGeom prst="rect">
            <a:avLst/>
          </a:prstGeom>
        </p:spPr>
      </p:pic>
      <p:pic>
        <p:nvPicPr>
          <p:cNvPr id="15" name="Picture 14">
            <a:extLst>
              <a:ext uri="{FF2B5EF4-FFF2-40B4-BE49-F238E27FC236}">
                <a16:creationId xmlns="" xmlns:a16="http://schemas.microsoft.com/office/drawing/2014/main" id="{5C4E8356-D837-49D7-BEB8-8C1A4940D11B}"/>
              </a:ext>
            </a:extLst>
          </p:cNvPr>
          <p:cNvPicPr>
            <a:picLocks noChangeAspect="1"/>
          </p:cNvPicPr>
          <p:nvPr/>
        </p:nvPicPr>
        <p:blipFill>
          <a:blip r:embed="rId9" cstate="print">
            <a:extLst>
              <a:ext uri="{28A0092B-C50C-407E-A947-70E740481C1C}">
                <a14:useLocalDpi xmlns="" xmlns:a14="http://schemas.microsoft.com/office/drawing/2010/main" val="0"/>
              </a:ext>
            </a:extLst>
          </a:blip>
          <a:stretch>
            <a:fillRect/>
          </a:stretch>
        </p:blipFill>
        <p:spPr>
          <a:xfrm>
            <a:off x="3909338" y="4595989"/>
            <a:ext cx="718852" cy="856267"/>
          </a:xfrm>
          <a:prstGeom prst="rect">
            <a:avLst/>
          </a:prstGeom>
        </p:spPr>
      </p:pic>
      <p:pic>
        <p:nvPicPr>
          <p:cNvPr id="17" name="Picture 16">
            <a:extLst>
              <a:ext uri="{FF2B5EF4-FFF2-40B4-BE49-F238E27FC236}">
                <a16:creationId xmlns="" xmlns:a16="http://schemas.microsoft.com/office/drawing/2014/main" id="{CDA143FF-9B86-4C3B-A070-CF239A18D393}"/>
              </a:ext>
            </a:extLst>
          </p:cNvPr>
          <p:cNvPicPr>
            <a:picLocks noChangeAspect="1"/>
          </p:cNvPicPr>
          <p:nvPr/>
        </p:nvPicPr>
        <p:blipFill>
          <a:blip r:embed="rId10" cstate="print">
            <a:extLst>
              <a:ext uri="{28A0092B-C50C-407E-A947-70E740481C1C}">
                <a14:useLocalDpi xmlns="" xmlns:a14="http://schemas.microsoft.com/office/drawing/2010/main" val="0"/>
              </a:ext>
            </a:extLst>
          </a:blip>
          <a:stretch>
            <a:fillRect/>
          </a:stretch>
        </p:blipFill>
        <p:spPr>
          <a:xfrm>
            <a:off x="3706427" y="4690772"/>
            <a:ext cx="134656" cy="214325"/>
          </a:xfrm>
          <a:prstGeom prst="rect">
            <a:avLst/>
          </a:prstGeom>
        </p:spPr>
      </p:pic>
    </p:spTree>
    <p:extLst>
      <p:ext uri="{BB962C8B-B14F-4D97-AF65-F5344CB8AC3E}">
        <p14:creationId xmlns="" xmlns:p14="http://schemas.microsoft.com/office/powerpoint/2010/main" val="3667849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 xmlns:a16="http://schemas.microsoft.com/office/drawing/2014/main" id="{9F6F008C-C859-49D2-9418-935A11E8239D}"/>
              </a:ext>
            </a:extLst>
          </p:cNvPr>
          <p:cNvGrpSpPr/>
          <p:nvPr/>
        </p:nvGrpSpPr>
        <p:grpSpPr>
          <a:xfrm>
            <a:off x="395928" y="4972050"/>
            <a:ext cx="6981185" cy="114300"/>
            <a:chOff x="1583712" y="19888200"/>
            <a:chExt cx="27924738" cy="457200"/>
          </a:xfrm>
        </p:grpSpPr>
        <p:sp>
          <p:nvSpPr>
            <p:cNvPr id="4" name="Rectangle 3">
              <a:extLst>
                <a:ext uri="{FF2B5EF4-FFF2-40B4-BE49-F238E27FC236}">
                  <a16:creationId xmlns="" xmlns:a16="http://schemas.microsoft.com/office/drawing/2014/main" id="{D5D303E8-1F90-4AD3-8F62-13C833BA521C}"/>
                </a:ext>
              </a:extLst>
            </p:cNvPr>
            <p:cNvSpPr/>
            <p:nvPr/>
          </p:nvSpPr>
          <p:spPr>
            <a:xfrm>
              <a:off x="1828800" y="19888200"/>
              <a:ext cx="2743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dirty="0"/>
            </a:p>
          </p:txBody>
        </p:sp>
        <p:sp>
          <p:nvSpPr>
            <p:cNvPr id="5" name="Oval 4">
              <a:extLst>
                <a:ext uri="{FF2B5EF4-FFF2-40B4-BE49-F238E27FC236}">
                  <a16:creationId xmlns="" xmlns:a16="http://schemas.microsoft.com/office/drawing/2014/main" id="{C8FFF7D9-D222-42D4-8D24-272631EC7C3B}"/>
                </a:ext>
              </a:extLst>
            </p:cNvPr>
            <p:cNvSpPr/>
            <p:nvPr/>
          </p:nvSpPr>
          <p:spPr>
            <a:xfrm>
              <a:off x="29051250"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p>
          </p:txBody>
        </p:sp>
        <p:sp>
          <p:nvSpPr>
            <p:cNvPr id="6" name="Oval 5">
              <a:extLst>
                <a:ext uri="{FF2B5EF4-FFF2-40B4-BE49-F238E27FC236}">
                  <a16:creationId xmlns="" xmlns:a16="http://schemas.microsoft.com/office/drawing/2014/main" id="{F99C8D66-AF8D-4851-8A59-0CC686EAFB55}"/>
                </a:ext>
              </a:extLst>
            </p:cNvPr>
            <p:cNvSpPr/>
            <p:nvPr/>
          </p:nvSpPr>
          <p:spPr>
            <a:xfrm>
              <a:off x="1583712"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p>
          </p:txBody>
        </p:sp>
      </p:grpSp>
      <p:sp>
        <p:nvSpPr>
          <p:cNvPr id="8" name="TextBox 7">
            <a:extLst>
              <a:ext uri="{FF2B5EF4-FFF2-40B4-BE49-F238E27FC236}">
                <a16:creationId xmlns="" xmlns:a16="http://schemas.microsoft.com/office/drawing/2014/main" id="{5ADF12CE-F65C-4E5A-8BF5-ABB5A91A1AAA}"/>
              </a:ext>
            </a:extLst>
          </p:cNvPr>
          <p:cNvSpPr txBox="1"/>
          <p:nvPr/>
        </p:nvSpPr>
        <p:spPr>
          <a:xfrm>
            <a:off x="227009" y="278249"/>
            <a:ext cx="460382"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1</a:t>
            </a:r>
          </a:p>
        </p:txBody>
      </p:sp>
      <p:sp>
        <p:nvSpPr>
          <p:cNvPr id="9" name="TextBox 8">
            <a:extLst>
              <a:ext uri="{FF2B5EF4-FFF2-40B4-BE49-F238E27FC236}">
                <a16:creationId xmlns="" xmlns:a16="http://schemas.microsoft.com/office/drawing/2014/main" id="{78775E8F-FE1E-469B-AEB5-85326E965A26}"/>
              </a:ext>
            </a:extLst>
          </p:cNvPr>
          <p:cNvSpPr txBox="1"/>
          <p:nvPr/>
        </p:nvSpPr>
        <p:spPr>
          <a:xfrm>
            <a:off x="194323" y="5229380"/>
            <a:ext cx="490840" cy="669414"/>
          </a:xfrm>
          <a:prstGeom prst="rect">
            <a:avLst/>
          </a:prstGeom>
          <a:noFill/>
        </p:spPr>
        <p:txBody>
          <a:bodyPr wrap="none" rtlCol="0">
            <a:spAutoFit/>
          </a:bodyPr>
          <a:lstStyle/>
          <a:p>
            <a:pPr algn="ctr"/>
            <a:r>
              <a:rPr lang="en-US" sz="3750" dirty="0" smtClean="0">
                <a:latin typeface="Roboto" panose="02000000000000000000" pitchFamily="2" charset="0"/>
                <a:ea typeface="Roboto" panose="02000000000000000000" pitchFamily="2" charset="0"/>
              </a:rPr>
              <a:t>2a</a:t>
            </a:r>
            <a:endParaRPr lang="en-US" sz="3750" dirty="0">
              <a:latin typeface="Roboto" panose="02000000000000000000" pitchFamily="2" charset="0"/>
              <a:ea typeface="Roboto" panose="02000000000000000000" pitchFamily="2" charset="0"/>
            </a:endParaRPr>
          </a:p>
        </p:txBody>
      </p:sp>
      <p:sp>
        <p:nvSpPr>
          <p:cNvPr id="3" name="Rectangle: Rounded Corners 2">
            <a:extLst>
              <a:ext uri="{FF2B5EF4-FFF2-40B4-BE49-F238E27FC236}">
                <a16:creationId xmlns="" xmlns:a16="http://schemas.microsoft.com/office/drawing/2014/main" id="{6DF6F3AB-480F-492B-A62E-1B2E6DA4BD22}"/>
              </a:ext>
            </a:extLst>
          </p:cNvPr>
          <p:cNvSpPr/>
          <p:nvPr/>
        </p:nvSpPr>
        <p:spPr>
          <a:xfrm>
            <a:off x="661737" y="278249"/>
            <a:ext cx="2118871" cy="2631206"/>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p>
        </p:txBody>
      </p:sp>
      <p:sp>
        <p:nvSpPr>
          <p:cNvPr id="24" name="TextBox 23">
            <a:extLst>
              <a:ext uri="{FF2B5EF4-FFF2-40B4-BE49-F238E27FC236}">
                <a16:creationId xmlns="" xmlns:a16="http://schemas.microsoft.com/office/drawing/2014/main" id="{DAF1DC1E-FEB6-4FD2-88C4-A5F804BA6E48}"/>
              </a:ext>
            </a:extLst>
          </p:cNvPr>
          <p:cNvSpPr txBox="1"/>
          <p:nvPr/>
        </p:nvSpPr>
        <p:spPr>
          <a:xfrm>
            <a:off x="1514553" y="905849"/>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p>
        </p:txBody>
      </p:sp>
      <p:sp>
        <p:nvSpPr>
          <p:cNvPr id="26" name="TextBox 25">
            <a:extLst>
              <a:ext uri="{FF2B5EF4-FFF2-40B4-BE49-F238E27FC236}">
                <a16:creationId xmlns="" xmlns:a16="http://schemas.microsoft.com/office/drawing/2014/main" id="{56AF5B7A-2E0E-44E3-9DCC-5834062E4E55}"/>
              </a:ext>
            </a:extLst>
          </p:cNvPr>
          <p:cNvSpPr txBox="1"/>
          <p:nvPr/>
        </p:nvSpPr>
        <p:spPr>
          <a:xfrm>
            <a:off x="1236961" y="2399801"/>
            <a:ext cx="652744" cy="380873"/>
          </a:xfrm>
          <a:prstGeom prst="rect">
            <a:avLst/>
          </a:prstGeom>
          <a:noFill/>
        </p:spPr>
        <p:txBody>
          <a:bodyPr wrap="none" rtlCol="0">
            <a:spAutoFit/>
          </a:bodyPr>
          <a:lstStyle/>
          <a:p>
            <a:pPr algn="ctr"/>
            <a:r>
              <a:rPr lang="en-US" sz="1875" dirty="0" smtClean="0">
                <a:latin typeface="Roboto" panose="02000000000000000000" pitchFamily="2" charset="0"/>
                <a:ea typeface="Roboto" panose="02000000000000000000" pitchFamily="2" charset="0"/>
              </a:rPr>
              <a:t>x4</a:t>
            </a:r>
            <a:r>
              <a:rPr lang="en-US" sz="1250" dirty="0" smtClean="0">
                <a:latin typeface="Roboto" panose="02000000000000000000" pitchFamily="2" charset="0"/>
                <a:ea typeface="Roboto" panose="02000000000000000000" pitchFamily="2" charset="0"/>
              </a:rPr>
              <a:t>(8mm</a:t>
            </a:r>
            <a:r>
              <a:rPr lang="en-US" sz="1250" dirty="0">
                <a:latin typeface="Denmark" pitchFamily="2" charset="0"/>
              </a:rPr>
              <a:t>)</a:t>
            </a:r>
          </a:p>
        </p:txBody>
      </p:sp>
      <p:pic>
        <p:nvPicPr>
          <p:cNvPr id="13" name="Picture 12">
            <a:extLst>
              <a:ext uri="{FF2B5EF4-FFF2-40B4-BE49-F238E27FC236}">
                <a16:creationId xmlns="" xmlns:a16="http://schemas.microsoft.com/office/drawing/2014/main" id="{9D46A8E1-D4B8-47E4-87DE-2F8EFC56DF4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757185" y="435655"/>
            <a:ext cx="1142996" cy="685798"/>
          </a:xfrm>
          <a:prstGeom prst="rect">
            <a:avLst/>
          </a:prstGeom>
        </p:spPr>
      </p:pic>
      <p:pic>
        <p:nvPicPr>
          <p:cNvPr id="31" name="Picture 30">
            <a:extLst>
              <a:ext uri="{FF2B5EF4-FFF2-40B4-BE49-F238E27FC236}">
                <a16:creationId xmlns="" xmlns:a16="http://schemas.microsoft.com/office/drawing/2014/main" id="{CE9FB163-C9C9-4075-A182-7070D8C401E8}"/>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2122316" y="716831"/>
            <a:ext cx="368540" cy="264535"/>
          </a:xfrm>
          <a:prstGeom prst="rect">
            <a:avLst/>
          </a:prstGeom>
        </p:spPr>
      </p:pic>
      <p:pic>
        <p:nvPicPr>
          <p:cNvPr id="33" name="Picture 32">
            <a:extLst>
              <a:ext uri="{FF2B5EF4-FFF2-40B4-BE49-F238E27FC236}">
                <a16:creationId xmlns="" xmlns:a16="http://schemas.microsoft.com/office/drawing/2014/main" id="{AF0A4113-58B1-4EA5-BAC0-B7481B1DBEE4}"/>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851556" y="2137908"/>
            <a:ext cx="328600" cy="328600"/>
          </a:xfrm>
          <a:prstGeom prst="rect">
            <a:avLst/>
          </a:prstGeom>
        </p:spPr>
      </p:pic>
      <p:sp>
        <p:nvSpPr>
          <p:cNvPr id="42" name="TextBox 41">
            <a:extLst>
              <a:ext uri="{FF2B5EF4-FFF2-40B4-BE49-F238E27FC236}">
                <a16:creationId xmlns="" xmlns:a16="http://schemas.microsoft.com/office/drawing/2014/main" id="{1FE8D771-A97B-439F-9863-B63B472D1F29}"/>
              </a:ext>
            </a:extLst>
          </p:cNvPr>
          <p:cNvSpPr txBox="1"/>
          <p:nvPr/>
        </p:nvSpPr>
        <p:spPr>
          <a:xfrm>
            <a:off x="2321936" y="879680"/>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p>
        </p:txBody>
      </p:sp>
      <p:pic>
        <p:nvPicPr>
          <p:cNvPr id="3074" name="Picture 2" descr="C:\Users\Juvon-MR\Desktop\MyBot Base Bot\PowerPoint Pics\BBM2 Step 1.PNG"/>
          <p:cNvPicPr>
            <a:picLocks noChangeAspect="1" noChangeArrowheads="1"/>
          </p:cNvPicPr>
          <p:nvPr/>
        </p:nvPicPr>
        <p:blipFill>
          <a:blip r:embed="rId5" cstate="print"/>
          <a:srcRect/>
          <a:stretch>
            <a:fillRect/>
          </a:stretch>
        </p:blipFill>
        <p:spPr bwMode="auto">
          <a:xfrm>
            <a:off x="2975113" y="1367625"/>
            <a:ext cx="4602947" cy="3427012"/>
          </a:xfrm>
          <a:prstGeom prst="rect">
            <a:avLst/>
          </a:prstGeom>
          <a:ln>
            <a:noFill/>
          </a:ln>
          <a:effectLst>
            <a:softEdge rad="112500"/>
          </a:effectLst>
        </p:spPr>
      </p:pic>
      <p:pic>
        <p:nvPicPr>
          <p:cNvPr id="37" name="Picture 36">
            <a:extLst>
              <a:ext uri="{FF2B5EF4-FFF2-40B4-BE49-F238E27FC236}">
                <a16:creationId xmlns="" xmlns:a16="http://schemas.microsoft.com/office/drawing/2014/main" id="{62EC045E-4D70-4BDD-9548-520F5A927873}"/>
              </a:ext>
            </a:extLst>
          </p:cNvPr>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rot="18665545">
            <a:off x="2193284" y="1753464"/>
            <a:ext cx="230342" cy="595790"/>
          </a:xfrm>
          <a:prstGeom prst="rect">
            <a:avLst/>
          </a:prstGeom>
        </p:spPr>
      </p:pic>
      <p:sp>
        <p:nvSpPr>
          <p:cNvPr id="39" name="TextBox 38"/>
          <p:cNvSpPr txBox="1"/>
          <p:nvPr/>
        </p:nvSpPr>
        <p:spPr>
          <a:xfrm>
            <a:off x="2067339" y="2417196"/>
            <a:ext cx="343364" cy="381643"/>
          </a:xfrm>
          <a:prstGeom prst="rect">
            <a:avLst/>
          </a:prstGeom>
          <a:noFill/>
        </p:spPr>
        <p:txBody>
          <a:bodyPr wrap="none" rtlCol="0">
            <a:spAutoFit/>
          </a:bodyPr>
          <a:lstStyle/>
          <a:p>
            <a:r>
              <a:rPr lang="en-US" sz="1880" dirty="0" smtClean="0">
                <a:latin typeface="Roboto"/>
              </a:rPr>
              <a:t>x4</a:t>
            </a:r>
            <a:endParaRPr lang="en-US" sz="1880" dirty="0">
              <a:latin typeface="Roboto"/>
            </a:endParaRPr>
          </a:p>
        </p:txBody>
      </p:sp>
      <p:pic>
        <p:nvPicPr>
          <p:cNvPr id="55" name="Picture 54">
            <a:extLst>
              <a:ext uri="{FF2B5EF4-FFF2-40B4-BE49-F238E27FC236}">
                <a16:creationId xmlns="" xmlns:a16="http://schemas.microsoft.com/office/drawing/2014/main" id="{9A5F5ED6-89BC-4565-8E1C-6A867FF4D856}"/>
              </a:ext>
            </a:extLst>
          </p:cNvPr>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905627" y="5556655"/>
            <a:ext cx="982673" cy="622424"/>
          </a:xfrm>
          <a:prstGeom prst="rect">
            <a:avLst/>
          </a:prstGeom>
        </p:spPr>
      </p:pic>
      <p:pic>
        <p:nvPicPr>
          <p:cNvPr id="56" name="Picture 55">
            <a:extLst>
              <a:ext uri="{FF2B5EF4-FFF2-40B4-BE49-F238E27FC236}">
                <a16:creationId xmlns="" xmlns:a16="http://schemas.microsoft.com/office/drawing/2014/main" id="{0E91F359-46E5-4E11-9F15-78DA468BAEC4}"/>
              </a:ext>
            </a:extLst>
          </p:cNvPr>
          <p:cNvPicPr>
            <a:picLocks noChangeAspect="1"/>
          </p:cNvPicPr>
          <p:nvPr/>
        </p:nvPicPr>
        <p:blipFill>
          <a:blip r:embed="rId8" cstate="print">
            <a:extLst>
              <a:ext uri="{28A0092B-C50C-407E-A947-70E740481C1C}">
                <a14:useLocalDpi xmlns="" xmlns:a14="http://schemas.microsoft.com/office/drawing/2010/main" val="0"/>
              </a:ext>
            </a:extLst>
          </a:blip>
          <a:stretch>
            <a:fillRect/>
          </a:stretch>
        </p:blipFill>
        <p:spPr>
          <a:xfrm>
            <a:off x="2414090" y="5659790"/>
            <a:ext cx="734107" cy="542638"/>
          </a:xfrm>
          <a:prstGeom prst="rect">
            <a:avLst/>
          </a:prstGeom>
        </p:spPr>
      </p:pic>
      <p:pic>
        <p:nvPicPr>
          <p:cNvPr id="57" name="Picture 56">
            <a:extLst>
              <a:ext uri="{FF2B5EF4-FFF2-40B4-BE49-F238E27FC236}">
                <a16:creationId xmlns="" xmlns:a16="http://schemas.microsoft.com/office/drawing/2014/main" id="{AF0A4113-58B1-4EA5-BAC0-B7481B1DBEE4}"/>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864668" y="6697538"/>
            <a:ext cx="328600" cy="328600"/>
          </a:xfrm>
          <a:prstGeom prst="rect">
            <a:avLst/>
          </a:prstGeom>
        </p:spPr>
      </p:pic>
      <p:sp>
        <p:nvSpPr>
          <p:cNvPr id="58" name="TextBox 57">
            <a:extLst>
              <a:ext uri="{FF2B5EF4-FFF2-40B4-BE49-F238E27FC236}">
                <a16:creationId xmlns="" xmlns:a16="http://schemas.microsoft.com/office/drawing/2014/main" id="{56AF5B7A-2E0E-44E3-9DCC-5834062E4E55}"/>
              </a:ext>
            </a:extLst>
          </p:cNvPr>
          <p:cNvSpPr txBox="1"/>
          <p:nvPr/>
        </p:nvSpPr>
        <p:spPr>
          <a:xfrm>
            <a:off x="1083819" y="6900054"/>
            <a:ext cx="652744" cy="380873"/>
          </a:xfrm>
          <a:prstGeom prst="rect">
            <a:avLst/>
          </a:prstGeom>
          <a:noFill/>
        </p:spPr>
        <p:txBody>
          <a:bodyPr wrap="none" rtlCol="0">
            <a:spAutoFit/>
          </a:bodyPr>
          <a:lstStyle/>
          <a:p>
            <a:pPr algn="ctr"/>
            <a:r>
              <a:rPr lang="en-US" sz="1875" dirty="0" smtClean="0">
                <a:latin typeface="Roboto" panose="02000000000000000000" pitchFamily="2" charset="0"/>
                <a:ea typeface="Roboto" panose="02000000000000000000" pitchFamily="2" charset="0"/>
              </a:rPr>
              <a:t>x4</a:t>
            </a:r>
            <a:r>
              <a:rPr lang="en-US" sz="1250" dirty="0" smtClean="0">
                <a:latin typeface="Roboto" panose="02000000000000000000" pitchFamily="2" charset="0"/>
                <a:ea typeface="Roboto" panose="02000000000000000000" pitchFamily="2" charset="0"/>
              </a:rPr>
              <a:t>(8mm</a:t>
            </a:r>
            <a:r>
              <a:rPr lang="en-US" sz="1250" dirty="0">
                <a:latin typeface="Denmark" pitchFamily="2" charset="0"/>
              </a:rPr>
              <a:t>)</a:t>
            </a:r>
          </a:p>
        </p:txBody>
      </p:sp>
      <p:sp>
        <p:nvSpPr>
          <p:cNvPr id="59" name="TextBox 58">
            <a:extLst>
              <a:ext uri="{FF2B5EF4-FFF2-40B4-BE49-F238E27FC236}">
                <a16:creationId xmlns="" xmlns:a16="http://schemas.microsoft.com/office/drawing/2014/main" id="{FFEC214B-A546-4350-8475-08662C1BCD47}"/>
              </a:ext>
            </a:extLst>
          </p:cNvPr>
          <p:cNvSpPr txBox="1"/>
          <p:nvPr/>
        </p:nvSpPr>
        <p:spPr>
          <a:xfrm>
            <a:off x="1594803" y="6019234"/>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endParaRPr lang="en-US" sz="1250" dirty="0">
              <a:latin typeface="Roboto" panose="02000000000000000000" pitchFamily="2" charset="0"/>
              <a:ea typeface="Roboto" panose="02000000000000000000" pitchFamily="2" charset="0"/>
            </a:endParaRPr>
          </a:p>
        </p:txBody>
      </p:sp>
      <p:sp>
        <p:nvSpPr>
          <p:cNvPr id="60" name="TextBox 59">
            <a:extLst>
              <a:ext uri="{FF2B5EF4-FFF2-40B4-BE49-F238E27FC236}">
                <a16:creationId xmlns="" xmlns:a16="http://schemas.microsoft.com/office/drawing/2014/main" id="{A43EC108-BF77-4508-A6E1-DEA0FDEDF0CB}"/>
              </a:ext>
            </a:extLst>
          </p:cNvPr>
          <p:cNvSpPr txBox="1"/>
          <p:nvPr/>
        </p:nvSpPr>
        <p:spPr>
          <a:xfrm>
            <a:off x="2924488" y="6056944"/>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p>
        </p:txBody>
      </p:sp>
      <p:pic>
        <p:nvPicPr>
          <p:cNvPr id="61" name="Picture 60">
            <a:extLst>
              <a:ext uri="{FF2B5EF4-FFF2-40B4-BE49-F238E27FC236}">
                <a16:creationId xmlns="" xmlns:a16="http://schemas.microsoft.com/office/drawing/2014/main" id="{5055C963-C472-4E1D-88D6-F69D754444B4}"/>
              </a:ext>
            </a:extLst>
          </p:cNvPr>
          <p:cNvPicPr>
            <a:picLocks noChangeAspect="1"/>
          </p:cNvPicPr>
          <p:nvPr/>
        </p:nvPicPr>
        <p:blipFill>
          <a:blip r:embed="rId9" cstate="print">
            <a:extLst>
              <a:ext uri="{28A0092B-C50C-407E-A947-70E740481C1C}">
                <a14:useLocalDpi xmlns="" xmlns:a14="http://schemas.microsoft.com/office/drawing/2010/main" val="0"/>
              </a:ext>
            </a:extLst>
          </a:blip>
          <a:stretch>
            <a:fillRect/>
          </a:stretch>
        </p:blipFill>
        <p:spPr>
          <a:xfrm>
            <a:off x="2555080" y="6783282"/>
            <a:ext cx="392596" cy="392596"/>
          </a:xfrm>
          <a:prstGeom prst="rect">
            <a:avLst/>
          </a:prstGeom>
        </p:spPr>
      </p:pic>
      <p:sp>
        <p:nvSpPr>
          <p:cNvPr id="62" name="TextBox 61">
            <a:extLst>
              <a:ext uri="{FF2B5EF4-FFF2-40B4-BE49-F238E27FC236}">
                <a16:creationId xmlns="" xmlns:a16="http://schemas.microsoft.com/office/drawing/2014/main" id="{A43EC108-BF77-4508-A6E1-DEA0FDEDF0CB}"/>
              </a:ext>
            </a:extLst>
          </p:cNvPr>
          <p:cNvSpPr txBox="1"/>
          <p:nvPr/>
        </p:nvSpPr>
        <p:spPr>
          <a:xfrm>
            <a:off x="2996754" y="6886237"/>
            <a:ext cx="343364" cy="380873"/>
          </a:xfrm>
          <a:prstGeom prst="rect">
            <a:avLst/>
          </a:prstGeom>
          <a:noFill/>
        </p:spPr>
        <p:txBody>
          <a:bodyPr wrap="none" rtlCol="0">
            <a:spAutoFit/>
          </a:bodyPr>
          <a:lstStyle/>
          <a:p>
            <a:pPr algn="ctr"/>
            <a:r>
              <a:rPr lang="en-US" sz="1875" dirty="0" smtClean="0">
                <a:latin typeface="Roboto" panose="02000000000000000000" pitchFamily="2" charset="0"/>
                <a:ea typeface="Roboto" panose="02000000000000000000" pitchFamily="2" charset="0"/>
              </a:rPr>
              <a:t>x4</a:t>
            </a:r>
            <a:endParaRPr lang="en-US" sz="1875" dirty="0">
              <a:latin typeface="Roboto" panose="02000000000000000000" pitchFamily="2" charset="0"/>
              <a:ea typeface="Roboto" panose="02000000000000000000" pitchFamily="2" charset="0"/>
            </a:endParaRPr>
          </a:p>
        </p:txBody>
      </p:sp>
      <p:sp>
        <p:nvSpPr>
          <p:cNvPr id="64" name="Rectangle: Rounded Corners 10">
            <a:extLst>
              <a:ext uri="{FF2B5EF4-FFF2-40B4-BE49-F238E27FC236}">
                <a16:creationId xmlns="" xmlns:a16="http://schemas.microsoft.com/office/drawing/2014/main" id="{9D04CFCE-CC23-4BD0-9B75-29462ED86D35}"/>
              </a:ext>
            </a:extLst>
          </p:cNvPr>
          <p:cNvSpPr/>
          <p:nvPr/>
        </p:nvSpPr>
        <p:spPr>
          <a:xfrm>
            <a:off x="771760" y="5465643"/>
            <a:ext cx="2671155" cy="1785948"/>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p>
        </p:txBody>
      </p:sp>
      <p:pic>
        <p:nvPicPr>
          <p:cNvPr id="65" name="Picture 2" descr="C:\Users\Juvon-MR\Desktop\MyBot Base Bot\PowerPoint Pics\Caster + Ball Sub Assembly Blow Out.PNG"/>
          <p:cNvPicPr>
            <a:picLocks noChangeAspect="1" noChangeArrowheads="1"/>
          </p:cNvPicPr>
          <p:nvPr/>
        </p:nvPicPr>
        <p:blipFill>
          <a:blip r:embed="rId10" cstate="print"/>
          <a:srcRect/>
          <a:stretch>
            <a:fillRect/>
          </a:stretch>
        </p:blipFill>
        <p:spPr bwMode="auto">
          <a:xfrm>
            <a:off x="3450833" y="5747131"/>
            <a:ext cx="4321567" cy="4023060"/>
          </a:xfrm>
          <a:prstGeom prst="rect">
            <a:avLst/>
          </a:prstGeom>
          <a:ln>
            <a:noFill/>
          </a:ln>
          <a:effectLst>
            <a:softEdge rad="112500"/>
          </a:effectLst>
        </p:spPr>
      </p:pic>
    </p:spTree>
    <p:extLst>
      <p:ext uri="{BB962C8B-B14F-4D97-AF65-F5344CB8AC3E}">
        <p14:creationId xmlns="" xmlns:p14="http://schemas.microsoft.com/office/powerpoint/2010/main" val="3415788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 xmlns:a16="http://schemas.microsoft.com/office/drawing/2014/main" id="{9F6F008C-C859-49D2-9418-935A11E8239D}"/>
              </a:ext>
            </a:extLst>
          </p:cNvPr>
          <p:cNvGrpSpPr/>
          <p:nvPr/>
        </p:nvGrpSpPr>
        <p:grpSpPr>
          <a:xfrm>
            <a:off x="292664" y="4311161"/>
            <a:ext cx="6981185" cy="114300"/>
            <a:chOff x="1583712" y="19888200"/>
            <a:chExt cx="27924738" cy="457200"/>
          </a:xfrm>
        </p:grpSpPr>
        <p:sp>
          <p:nvSpPr>
            <p:cNvPr id="5" name="Rectangle 4">
              <a:extLst>
                <a:ext uri="{FF2B5EF4-FFF2-40B4-BE49-F238E27FC236}">
                  <a16:creationId xmlns="" xmlns:a16="http://schemas.microsoft.com/office/drawing/2014/main" id="{D5D303E8-1F90-4AD3-8F62-13C833BA521C}"/>
                </a:ext>
              </a:extLst>
            </p:cNvPr>
            <p:cNvSpPr/>
            <p:nvPr/>
          </p:nvSpPr>
          <p:spPr>
            <a:xfrm>
              <a:off x="1828800" y="19888200"/>
              <a:ext cx="2743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dirty="0"/>
            </a:p>
          </p:txBody>
        </p:sp>
        <p:sp>
          <p:nvSpPr>
            <p:cNvPr id="6" name="Oval 5">
              <a:extLst>
                <a:ext uri="{FF2B5EF4-FFF2-40B4-BE49-F238E27FC236}">
                  <a16:creationId xmlns="" xmlns:a16="http://schemas.microsoft.com/office/drawing/2014/main" id="{C8FFF7D9-D222-42D4-8D24-272631EC7C3B}"/>
                </a:ext>
              </a:extLst>
            </p:cNvPr>
            <p:cNvSpPr/>
            <p:nvPr/>
          </p:nvSpPr>
          <p:spPr>
            <a:xfrm>
              <a:off x="29051250"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p>
          </p:txBody>
        </p:sp>
        <p:sp>
          <p:nvSpPr>
            <p:cNvPr id="7" name="Oval 6">
              <a:extLst>
                <a:ext uri="{FF2B5EF4-FFF2-40B4-BE49-F238E27FC236}">
                  <a16:creationId xmlns="" xmlns:a16="http://schemas.microsoft.com/office/drawing/2014/main" id="{F99C8D66-AF8D-4851-8A59-0CC686EAFB55}"/>
                </a:ext>
              </a:extLst>
            </p:cNvPr>
            <p:cNvSpPr/>
            <p:nvPr/>
          </p:nvSpPr>
          <p:spPr>
            <a:xfrm>
              <a:off x="1583712"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p>
          </p:txBody>
        </p:sp>
      </p:grpSp>
      <p:pic>
        <p:nvPicPr>
          <p:cNvPr id="19" name="Picture 18">
            <a:extLst>
              <a:ext uri="{FF2B5EF4-FFF2-40B4-BE49-F238E27FC236}">
                <a16:creationId xmlns="" xmlns:a16="http://schemas.microsoft.com/office/drawing/2014/main" id="{5C69B132-F0EA-4518-B16C-CFDBF3F1591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670000" y="513905"/>
            <a:ext cx="1021492" cy="625628"/>
          </a:xfrm>
          <a:prstGeom prst="rect">
            <a:avLst/>
          </a:prstGeom>
        </p:spPr>
      </p:pic>
      <p:sp>
        <p:nvSpPr>
          <p:cNvPr id="20" name="TextBox 19">
            <a:extLst>
              <a:ext uri="{FF2B5EF4-FFF2-40B4-BE49-F238E27FC236}">
                <a16:creationId xmlns="" xmlns:a16="http://schemas.microsoft.com/office/drawing/2014/main" id="{EBA53A53-C57E-4BA9-BC4C-FD4CF48A153D}"/>
              </a:ext>
            </a:extLst>
          </p:cNvPr>
          <p:cNvSpPr txBox="1"/>
          <p:nvPr/>
        </p:nvSpPr>
        <p:spPr>
          <a:xfrm>
            <a:off x="2466774" y="1665265"/>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x8</a:t>
            </a:r>
          </a:p>
        </p:txBody>
      </p:sp>
      <p:sp>
        <p:nvSpPr>
          <p:cNvPr id="21" name="TextBox 20">
            <a:extLst>
              <a:ext uri="{FF2B5EF4-FFF2-40B4-BE49-F238E27FC236}">
                <a16:creationId xmlns="" xmlns:a16="http://schemas.microsoft.com/office/drawing/2014/main" id="{5D0393C3-9CD8-46AE-8B86-EFF76A01F740}"/>
              </a:ext>
            </a:extLst>
          </p:cNvPr>
          <p:cNvSpPr txBox="1"/>
          <p:nvPr/>
        </p:nvSpPr>
        <p:spPr>
          <a:xfrm>
            <a:off x="2090232" y="572439"/>
            <a:ext cx="926857" cy="380873"/>
          </a:xfrm>
          <a:prstGeom prst="rect">
            <a:avLst/>
          </a:prstGeom>
          <a:noFill/>
        </p:spPr>
        <p:txBody>
          <a:bodyPr wrap="none" rtlCol="0">
            <a:spAutoFit/>
          </a:bodyPr>
          <a:lstStyle/>
          <a:p>
            <a:pPr algn="ctr"/>
            <a:r>
              <a:rPr lang="en-US" sz="1875" dirty="0" smtClean="0">
                <a:latin typeface="Roboto" panose="02000000000000000000" pitchFamily="2" charset="0"/>
                <a:ea typeface="Roboto" panose="02000000000000000000" pitchFamily="2" charset="0"/>
              </a:rPr>
              <a:t>x8</a:t>
            </a:r>
            <a:r>
              <a:rPr lang="en-US" sz="1250" dirty="0" smtClean="0">
                <a:latin typeface="Roboto" panose="02000000000000000000" pitchFamily="2" charset="0"/>
                <a:ea typeface="Roboto" panose="02000000000000000000" pitchFamily="2" charset="0"/>
              </a:rPr>
              <a:t>(8mm)</a:t>
            </a:r>
            <a:endParaRPr lang="en-US" sz="1250" dirty="0">
              <a:latin typeface="Roboto" panose="02000000000000000000" pitchFamily="2" charset="0"/>
              <a:ea typeface="Roboto" panose="02000000000000000000" pitchFamily="2" charset="0"/>
            </a:endParaRPr>
          </a:p>
        </p:txBody>
      </p:sp>
      <p:sp>
        <p:nvSpPr>
          <p:cNvPr id="22" name="TextBox 21">
            <a:extLst>
              <a:ext uri="{FF2B5EF4-FFF2-40B4-BE49-F238E27FC236}">
                <a16:creationId xmlns="" xmlns:a16="http://schemas.microsoft.com/office/drawing/2014/main" id="{5DD3B5A4-CBF9-4256-BA53-58281A1952DF}"/>
              </a:ext>
            </a:extLst>
          </p:cNvPr>
          <p:cNvSpPr txBox="1"/>
          <p:nvPr/>
        </p:nvSpPr>
        <p:spPr>
          <a:xfrm>
            <a:off x="1433993" y="992849"/>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endParaRPr lang="en-US" sz="1250" dirty="0">
              <a:latin typeface="Roboto" panose="02000000000000000000" pitchFamily="2" charset="0"/>
              <a:ea typeface="Roboto" panose="02000000000000000000" pitchFamily="2" charset="0"/>
            </a:endParaRPr>
          </a:p>
        </p:txBody>
      </p:sp>
      <p:pic>
        <p:nvPicPr>
          <p:cNvPr id="23" name="Picture 22">
            <a:extLst>
              <a:ext uri="{FF2B5EF4-FFF2-40B4-BE49-F238E27FC236}">
                <a16:creationId xmlns="" xmlns:a16="http://schemas.microsoft.com/office/drawing/2014/main" id="{43C7CA53-EC08-4ECB-B703-B3B20F58357F}"/>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965216" y="581732"/>
            <a:ext cx="328600" cy="328600"/>
          </a:xfrm>
          <a:prstGeom prst="rect">
            <a:avLst/>
          </a:prstGeom>
        </p:spPr>
      </p:pic>
      <p:pic>
        <p:nvPicPr>
          <p:cNvPr id="24" name="Picture 23">
            <a:extLst>
              <a:ext uri="{FF2B5EF4-FFF2-40B4-BE49-F238E27FC236}">
                <a16:creationId xmlns="" xmlns:a16="http://schemas.microsoft.com/office/drawing/2014/main" id="{5055C963-C472-4E1D-88D6-F69D754444B4}"/>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2189012" y="1394961"/>
            <a:ext cx="392596" cy="392596"/>
          </a:xfrm>
          <a:prstGeom prst="rect">
            <a:avLst/>
          </a:prstGeom>
        </p:spPr>
      </p:pic>
      <p:sp>
        <p:nvSpPr>
          <p:cNvPr id="25" name="Rectangle: Rounded Corners 10">
            <a:extLst>
              <a:ext uri="{FF2B5EF4-FFF2-40B4-BE49-F238E27FC236}">
                <a16:creationId xmlns="" xmlns:a16="http://schemas.microsoft.com/office/drawing/2014/main" id="{9D04CFCE-CC23-4BD0-9B75-29462ED86D35}"/>
              </a:ext>
            </a:extLst>
          </p:cNvPr>
          <p:cNvSpPr/>
          <p:nvPr/>
        </p:nvSpPr>
        <p:spPr>
          <a:xfrm>
            <a:off x="510503" y="373712"/>
            <a:ext cx="2665361" cy="1741907"/>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p>
        </p:txBody>
      </p:sp>
      <p:pic>
        <p:nvPicPr>
          <p:cNvPr id="26" name="Picture 3" descr="C:\Users\Juvon-MR\Desktop\MyBot Base Bot\PowerPoint Pics\BBM2 Step 2.PNG"/>
          <p:cNvPicPr>
            <a:picLocks noChangeAspect="1" noChangeArrowheads="1"/>
          </p:cNvPicPr>
          <p:nvPr/>
        </p:nvPicPr>
        <p:blipFill>
          <a:blip r:embed="rId5" cstate="print"/>
          <a:srcRect/>
          <a:stretch>
            <a:fillRect/>
          </a:stretch>
        </p:blipFill>
        <p:spPr bwMode="auto">
          <a:xfrm>
            <a:off x="3247669" y="187367"/>
            <a:ext cx="4206679" cy="3581552"/>
          </a:xfrm>
          <a:prstGeom prst="rect">
            <a:avLst/>
          </a:prstGeom>
          <a:ln>
            <a:noFill/>
          </a:ln>
          <a:effectLst>
            <a:softEdge rad="112500"/>
          </a:effectLst>
        </p:spPr>
      </p:pic>
      <p:sp>
        <p:nvSpPr>
          <p:cNvPr id="27" name="TextBox 26">
            <a:extLst>
              <a:ext uri="{FF2B5EF4-FFF2-40B4-BE49-F238E27FC236}">
                <a16:creationId xmlns="" xmlns:a16="http://schemas.microsoft.com/office/drawing/2014/main" id="{78775E8F-FE1E-469B-AEB5-85326E965A26}"/>
              </a:ext>
            </a:extLst>
          </p:cNvPr>
          <p:cNvSpPr txBox="1"/>
          <p:nvPr/>
        </p:nvSpPr>
        <p:spPr>
          <a:xfrm>
            <a:off x="0" y="124642"/>
            <a:ext cx="514885" cy="669414"/>
          </a:xfrm>
          <a:prstGeom prst="rect">
            <a:avLst/>
          </a:prstGeom>
          <a:noFill/>
        </p:spPr>
        <p:txBody>
          <a:bodyPr wrap="none" rtlCol="0">
            <a:spAutoFit/>
          </a:bodyPr>
          <a:lstStyle/>
          <a:p>
            <a:pPr algn="ctr"/>
            <a:r>
              <a:rPr lang="en-US" sz="3750" dirty="0" smtClean="0">
                <a:latin typeface="Roboto" panose="02000000000000000000" pitchFamily="2" charset="0"/>
                <a:ea typeface="Roboto" panose="02000000000000000000" pitchFamily="2" charset="0"/>
              </a:rPr>
              <a:t>2b</a:t>
            </a:r>
            <a:endParaRPr lang="en-US" sz="3750" dirty="0">
              <a:latin typeface="Roboto" panose="02000000000000000000" pitchFamily="2" charset="0"/>
              <a:ea typeface="Roboto" panose="02000000000000000000" pitchFamily="2" charset="0"/>
            </a:endParaRPr>
          </a:p>
        </p:txBody>
      </p:sp>
      <p:pic>
        <p:nvPicPr>
          <p:cNvPr id="4102" name="Picture 6" descr="C:\Users\Juvon-MR\Desktop\Photo Space BBM2 v3.jpg"/>
          <p:cNvPicPr>
            <a:picLocks noChangeAspect="1" noChangeArrowheads="1"/>
          </p:cNvPicPr>
          <p:nvPr/>
        </p:nvPicPr>
        <p:blipFill>
          <a:blip r:embed="rId6" cstate="print"/>
          <a:srcRect l="28338" t="27238" r="27775" b="30819"/>
          <a:stretch>
            <a:fillRect/>
          </a:stretch>
        </p:blipFill>
        <p:spPr bwMode="auto">
          <a:xfrm>
            <a:off x="636105" y="1184745"/>
            <a:ext cx="787178" cy="752315"/>
          </a:xfrm>
          <a:prstGeom prst="rect">
            <a:avLst/>
          </a:prstGeom>
          <a:noFill/>
        </p:spPr>
      </p:pic>
      <p:sp>
        <p:nvSpPr>
          <p:cNvPr id="33" name="TextBox 32">
            <a:extLst>
              <a:ext uri="{FF2B5EF4-FFF2-40B4-BE49-F238E27FC236}">
                <a16:creationId xmlns="" xmlns:a16="http://schemas.microsoft.com/office/drawing/2014/main" id="{5DD3B5A4-CBF9-4256-BA53-58281A1952DF}"/>
              </a:ext>
            </a:extLst>
          </p:cNvPr>
          <p:cNvSpPr txBox="1"/>
          <p:nvPr/>
        </p:nvSpPr>
        <p:spPr>
          <a:xfrm>
            <a:off x="1220633" y="1662083"/>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endParaRPr lang="en-US" sz="1250" dirty="0">
              <a:latin typeface="Roboto" panose="02000000000000000000" pitchFamily="2" charset="0"/>
              <a:ea typeface="Roboto" panose="02000000000000000000" pitchFamily="2" charset="0"/>
            </a:endParaRPr>
          </a:p>
        </p:txBody>
      </p:sp>
      <p:pic>
        <p:nvPicPr>
          <p:cNvPr id="4104" name="Picture 8" descr="C:\Users\Juvon-MR\Desktop\MyBot Base Bot\PowerPoint Pics\BBM2 Step3 v5.jpg"/>
          <p:cNvPicPr>
            <a:picLocks noChangeAspect="1" noChangeArrowheads="1"/>
          </p:cNvPicPr>
          <p:nvPr/>
        </p:nvPicPr>
        <p:blipFill>
          <a:blip r:embed="rId7" cstate="print"/>
          <a:srcRect l="13650" t="14155" r="4451" b="17240"/>
          <a:stretch>
            <a:fillRect/>
          </a:stretch>
        </p:blipFill>
        <p:spPr bwMode="auto">
          <a:xfrm>
            <a:off x="2170706" y="5139861"/>
            <a:ext cx="4528268" cy="3793245"/>
          </a:xfrm>
          <a:prstGeom prst="rect">
            <a:avLst/>
          </a:prstGeom>
          <a:noFill/>
        </p:spPr>
      </p:pic>
      <p:sp>
        <p:nvSpPr>
          <p:cNvPr id="35" name="TextBox 34">
            <a:extLst>
              <a:ext uri="{FF2B5EF4-FFF2-40B4-BE49-F238E27FC236}">
                <a16:creationId xmlns="" xmlns:a16="http://schemas.microsoft.com/office/drawing/2014/main" id="{5ADF12CE-F65C-4E5A-8BF5-ABB5A91A1AAA}"/>
              </a:ext>
            </a:extLst>
          </p:cNvPr>
          <p:cNvSpPr txBox="1"/>
          <p:nvPr/>
        </p:nvSpPr>
        <p:spPr>
          <a:xfrm>
            <a:off x="0" y="4540148"/>
            <a:ext cx="460382"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3</a:t>
            </a:r>
          </a:p>
        </p:txBody>
      </p:sp>
      <p:sp>
        <p:nvSpPr>
          <p:cNvPr id="36" name="Rectangle: Rounded Corners 2">
            <a:extLst>
              <a:ext uri="{FF2B5EF4-FFF2-40B4-BE49-F238E27FC236}">
                <a16:creationId xmlns="" xmlns:a16="http://schemas.microsoft.com/office/drawing/2014/main" id="{6DF6F3AB-480F-492B-A62E-1B2E6DA4BD22}"/>
              </a:ext>
            </a:extLst>
          </p:cNvPr>
          <p:cNvSpPr/>
          <p:nvPr/>
        </p:nvSpPr>
        <p:spPr>
          <a:xfrm>
            <a:off x="478806" y="4579905"/>
            <a:ext cx="1618955" cy="1025765"/>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pic>
        <p:nvPicPr>
          <p:cNvPr id="37" name="Picture 36">
            <a:extLst>
              <a:ext uri="{FF2B5EF4-FFF2-40B4-BE49-F238E27FC236}">
                <a16:creationId xmlns="" xmlns:a16="http://schemas.microsoft.com/office/drawing/2014/main" id="{5CB30BB3-ED7B-4E43-B738-D9F2ECD161F9}"/>
              </a:ext>
            </a:extLst>
          </p:cNvPr>
          <p:cNvPicPr>
            <a:picLocks noChangeAspect="1"/>
          </p:cNvPicPr>
          <p:nvPr/>
        </p:nvPicPr>
        <p:blipFill>
          <a:blip r:embed="rId8" cstate="print">
            <a:extLst>
              <a:ext uri="{28A0092B-C50C-407E-A947-70E740481C1C}">
                <a14:useLocalDpi xmlns="" xmlns:a14="http://schemas.microsoft.com/office/drawing/2010/main" val="0"/>
              </a:ext>
            </a:extLst>
          </a:blip>
          <a:stretch>
            <a:fillRect/>
          </a:stretch>
        </p:blipFill>
        <p:spPr>
          <a:xfrm>
            <a:off x="601788" y="4816139"/>
            <a:ext cx="578511" cy="333864"/>
          </a:xfrm>
          <a:prstGeom prst="rect">
            <a:avLst/>
          </a:prstGeom>
        </p:spPr>
      </p:pic>
      <p:sp>
        <p:nvSpPr>
          <p:cNvPr id="38" name="TextBox 37">
            <a:extLst>
              <a:ext uri="{FF2B5EF4-FFF2-40B4-BE49-F238E27FC236}">
                <a16:creationId xmlns="" xmlns:a16="http://schemas.microsoft.com/office/drawing/2014/main" id="{5DD3B5A4-CBF9-4256-BA53-58281A1952DF}"/>
              </a:ext>
            </a:extLst>
          </p:cNvPr>
          <p:cNvSpPr txBox="1"/>
          <p:nvPr/>
        </p:nvSpPr>
        <p:spPr>
          <a:xfrm>
            <a:off x="1033914" y="4963200"/>
            <a:ext cx="343363" cy="380873"/>
          </a:xfrm>
          <a:prstGeom prst="rect">
            <a:avLst/>
          </a:prstGeom>
          <a:noFill/>
        </p:spPr>
        <p:txBody>
          <a:bodyPr wrap="none" rtlCol="0">
            <a:spAutoFit/>
          </a:bodyPr>
          <a:lstStyle/>
          <a:p>
            <a:pPr algn="ctr"/>
            <a:r>
              <a:rPr lang="en-US" sz="1875" dirty="0" smtClean="0">
                <a:latin typeface="Roboto" panose="02000000000000000000" pitchFamily="2" charset="0"/>
                <a:ea typeface="Roboto" panose="02000000000000000000" pitchFamily="2" charset="0"/>
              </a:rPr>
              <a:t>x2</a:t>
            </a:r>
          </a:p>
        </p:txBody>
      </p:sp>
      <p:pic>
        <p:nvPicPr>
          <p:cNvPr id="39" name="Picture 38">
            <a:extLst>
              <a:ext uri="{FF2B5EF4-FFF2-40B4-BE49-F238E27FC236}">
                <a16:creationId xmlns="" xmlns:a16="http://schemas.microsoft.com/office/drawing/2014/main" id="{333E6A30-D68C-4705-9F8C-8B74F7621FC3}"/>
              </a:ext>
            </a:extLst>
          </p:cNvPr>
          <p:cNvPicPr>
            <a:picLocks noChangeAspect="1"/>
          </p:cNvPicPr>
          <p:nvPr/>
        </p:nvPicPr>
        <p:blipFill>
          <a:blip r:embed="rId9" cstate="print">
            <a:extLst>
              <a:ext uri="{28A0092B-C50C-407E-A947-70E740481C1C}">
                <a14:useLocalDpi xmlns="" xmlns:a14="http://schemas.microsoft.com/office/drawing/2010/main" val="0"/>
              </a:ext>
            </a:extLst>
          </a:blip>
          <a:stretch>
            <a:fillRect/>
          </a:stretch>
        </p:blipFill>
        <p:spPr>
          <a:xfrm>
            <a:off x="1415984" y="4753948"/>
            <a:ext cx="270919" cy="366002"/>
          </a:xfrm>
          <a:prstGeom prst="rect">
            <a:avLst/>
          </a:prstGeom>
        </p:spPr>
      </p:pic>
      <p:sp>
        <p:nvSpPr>
          <p:cNvPr id="40" name="TextBox 39">
            <a:extLst>
              <a:ext uri="{FF2B5EF4-FFF2-40B4-BE49-F238E27FC236}">
                <a16:creationId xmlns="" xmlns:a16="http://schemas.microsoft.com/office/drawing/2014/main" id="{5DD3B5A4-CBF9-4256-BA53-58281A1952DF}"/>
              </a:ext>
            </a:extLst>
          </p:cNvPr>
          <p:cNvSpPr txBox="1"/>
          <p:nvPr/>
        </p:nvSpPr>
        <p:spPr>
          <a:xfrm>
            <a:off x="1591829" y="4900916"/>
            <a:ext cx="343364" cy="380873"/>
          </a:xfrm>
          <a:prstGeom prst="rect">
            <a:avLst/>
          </a:prstGeom>
          <a:noFill/>
        </p:spPr>
        <p:txBody>
          <a:bodyPr wrap="none" rtlCol="0">
            <a:spAutoFit/>
          </a:bodyPr>
          <a:lstStyle/>
          <a:p>
            <a:pPr algn="ctr"/>
            <a:r>
              <a:rPr lang="en-US" sz="1875" dirty="0" smtClean="0">
                <a:latin typeface="Roboto" panose="02000000000000000000" pitchFamily="2" charset="0"/>
                <a:ea typeface="Roboto" panose="02000000000000000000" pitchFamily="2" charset="0"/>
              </a:rPr>
              <a:t>x4</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 xmlns:a16="http://schemas.microsoft.com/office/drawing/2014/main" id="{9F6F008C-C859-49D2-9418-935A11E8239D}"/>
              </a:ext>
            </a:extLst>
          </p:cNvPr>
          <p:cNvGrpSpPr/>
          <p:nvPr/>
        </p:nvGrpSpPr>
        <p:grpSpPr>
          <a:xfrm>
            <a:off x="395928" y="4972050"/>
            <a:ext cx="6981185" cy="114300"/>
            <a:chOff x="1583712" y="19888200"/>
            <a:chExt cx="27924738" cy="457200"/>
          </a:xfrm>
        </p:grpSpPr>
        <p:sp>
          <p:nvSpPr>
            <p:cNvPr id="4" name="Rectangle 3">
              <a:extLst>
                <a:ext uri="{FF2B5EF4-FFF2-40B4-BE49-F238E27FC236}">
                  <a16:creationId xmlns="" xmlns:a16="http://schemas.microsoft.com/office/drawing/2014/main" id="{D5D303E8-1F90-4AD3-8F62-13C833BA521C}"/>
                </a:ext>
              </a:extLst>
            </p:cNvPr>
            <p:cNvSpPr/>
            <p:nvPr/>
          </p:nvSpPr>
          <p:spPr>
            <a:xfrm>
              <a:off x="1828800" y="19888200"/>
              <a:ext cx="2743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dirty="0">
                <a:latin typeface="Roboto" panose="02000000000000000000" pitchFamily="2" charset="0"/>
                <a:ea typeface="Roboto" panose="02000000000000000000" pitchFamily="2" charset="0"/>
              </a:endParaRPr>
            </a:p>
          </p:txBody>
        </p:sp>
        <p:sp>
          <p:nvSpPr>
            <p:cNvPr id="5" name="Oval 4">
              <a:extLst>
                <a:ext uri="{FF2B5EF4-FFF2-40B4-BE49-F238E27FC236}">
                  <a16:creationId xmlns="" xmlns:a16="http://schemas.microsoft.com/office/drawing/2014/main" id="{C8FFF7D9-D222-42D4-8D24-272631EC7C3B}"/>
                </a:ext>
              </a:extLst>
            </p:cNvPr>
            <p:cNvSpPr/>
            <p:nvPr/>
          </p:nvSpPr>
          <p:spPr>
            <a:xfrm>
              <a:off x="29051250"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6" name="Oval 5">
              <a:extLst>
                <a:ext uri="{FF2B5EF4-FFF2-40B4-BE49-F238E27FC236}">
                  <a16:creationId xmlns="" xmlns:a16="http://schemas.microsoft.com/office/drawing/2014/main" id="{F99C8D66-AF8D-4851-8A59-0CC686EAFB55}"/>
                </a:ext>
              </a:extLst>
            </p:cNvPr>
            <p:cNvSpPr/>
            <p:nvPr/>
          </p:nvSpPr>
          <p:spPr>
            <a:xfrm>
              <a:off x="1583712"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grpSp>
      <p:sp>
        <p:nvSpPr>
          <p:cNvPr id="9" name="TextBox 8">
            <a:extLst>
              <a:ext uri="{FF2B5EF4-FFF2-40B4-BE49-F238E27FC236}">
                <a16:creationId xmlns="" xmlns:a16="http://schemas.microsoft.com/office/drawing/2014/main" id="{78775E8F-FE1E-469B-AEB5-85326E965A26}"/>
              </a:ext>
            </a:extLst>
          </p:cNvPr>
          <p:cNvSpPr txBox="1"/>
          <p:nvPr/>
        </p:nvSpPr>
        <p:spPr>
          <a:xfrm>
            <a:off x="349278" y="5261185"/>
            <a:ext cx="514885" cy="669414"/>
          </a:xfrm>
          <a:prstGeom prst="rect">
            <a:avLst/>
          </a:prstGeom>
          <a:noFill/>
        </p:spPr>
        <p:txBody>
          <a:bodyPr wrap="none" rtlCol="0">
            <a:spAutoFit/>
          </a:bodyPr>
          <a:lstStyle/>
          <a:p>
            <a:pPr algn="ctr"/>
            <a:r>
              <a:rPr lang="en-US" sz="3750" smtClean="0">
                <a:latin typeface="Roboto" panose="02000000000000000000" pitchFamily="2" charset="0"/>
                <a:ea typeface="Roboto" panose="02000000000000000000" pitchFamily="2" charset="0"/>
              </a:rPr>
              <a:t>4b</a:t>
            </a:r>
            <a:endParaRPr lang="en-US" sz="3750" dirty="0">
              <a:latin typeface="Roboto" panose="02000000000000000000" pitchFamily="2" charset="0"/>
              <a:ea typeface="Roboto" panose="02000000000000000000" pitchFamily="2" charset="0"/>
            </a:endParaRPr>
          </a:p>
        </p:txBody>
      </p:sp>
      <p:sp>
        <p:nvSpPr>
          <p:cNvPr id="11" name="Rectangle: Rounded Corners 10">
            <a:extLst>
              <a:ext uri="{FF2B5EF4-FFF2-40B4-BE49-F238E27FC236}">
                <a16:creationId xmlns="" xmlns:a16="http://schemas.microsoft.com/office/drawing/2014/main" id="{9D04CFCE-CC23-4BD0-9B75-29462ED86D35}"/>
              </a:ext>
            </a:extLst>
          </p:cNvPr>
          <p:cNvSpPr/>
          <p:nvPr/>
        </p:nvSpPr>
        <p:spPr>
          <a:xfrm>
            <a:off x="895987" y="5261185"/>
            <a:ext cx="1926726" cy="1721506"/>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34" name="TextBox 33">
            <a:extLst>
              <a:ext uri="{FF2B5EF4-FFF2-40B4-BE49-F238E27FC236}">
                <a16:creationId xmlns="" xmlns:a16="http://schemas.microsoft.com/office/drawing/2014/main" id="{EBA53A53-C57E-4BA9-BC4C-FD4CF48A153D}"/>
              </a:ext>
            </a:extLst>
          </p:cNvPr>
          <p:cNvSpPr txBox="1"/>
          <p:nvPr/>
        </p:nvSpPr>
        <p:spPr>
          <a:xfrm>
            <a:off x="1799546" y="6397425"/>
            <a:ext cx="343363" cy="380873"/>
          </a:xfrm>
          <a:prstGeom prst="rect">
            <a:avLst/>
          </a:prstGeom>
          <a:noFill/>
        </p:spPr>
        <p:txBody>
          <a:bodyPr wrap="none" rtlCol="0">
            <a:spAutoFit/>
          </a:bodyPr>
          <a:lstStyle/>
          <a:p>
            <a:pPr algn="ctr"/>
            <a:r>
              <a:rPr lang="en-US" sz="1875" dirty="0" smtClean="0">
                <a:latin typeface="Roboto" panose="02000000000000000000" pitchFamily="2" charset="0"/>
                <a:ea typeface="Roboto" panose="02000000000000000000" pitchFamily="2" charset="0"/>
              </a:rPr>
              <a:t>x4</a:t>
            </a:r>
            <a:endParaRPr lang="en-US" sz="1875" dirty="0">
              <a:latin typeface="Roboto" panose="02000000000000000000" pitchFamily="2" charset="0"/>
              <a:ea typeface="Roboto" panose="02000000000000000000" pitchFamily="2" charset="0"/>
            </a:endParaRPr>
          </a:p>
        </p:txBody>
      </p:sp>
      <p:sp>
        <p:nvSpPr>
          <p:cNvPr id="41" name="TextBox 40">
            <a:extLst>
              <a:ext uri="{FF2B5EF4-FFF2-40B4-BE49-F238E27FC236}">
                <a16:creationId xmlns="" xmlns:a16="http://schemas.microsoft.com/office/drawing/2014/main" id="{5DD3B5A4-CBF9-4256-BA53-58281A1952DF}"/>
              </a:ext>
            </a:extLst>
          </p:cNvPr>
          <p:cNvSpPr txBox="1"/>
          <p:nvPr/>
        </p:nvSpPr>
        <p:spPr>
          <a:xfrm>
            <a:off x="2357423" y="5991084"/>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endParaRPr lang="en-US" sz="1250" dirty="0">
              <a:latin typeface="Roboto" panose="02000000000000000000" pitchFamily="2" charset="0"/>
              <a:ea typeface="Roboto" panose="02000000000000000000" pitchFamily="2" charset="0"/>
            </a:endParaRPr>
          </a:p>
        </p:txBody>
      </p:sp>
      <p:sp>
        <p:nvSpPr>
          <p:cNvPr id="22" name="TextBox 21">
            <a:extLst>
              <a:ext uri="{FF2B5EF4-FFF2-40B4-BE49-F238E27FC236}">
                <a16:creationId xmlns="" xmlns:a16="http://schemas.microsoft.com/office/drawing/2014/main" id="{78775E8F-FE1E-469B-AEB5-85326E965A26}"/>
              </a:ext>
            </a:extLst>
          </p:cNvPr>
          <p:cNvSpPr txBox="1"/>
          <p:nvPr/>
        </p:nvSpPr>
        <p:spPr>
          <a:xfrm>
            <a:off x="84329" y="133919"/>
            <a:ext cx="490840" cy="669414"/>
          </a:xfrm>
          <a:prstGeom prst="rect">
            <a:avLst/>
          </a:prstGeom>
          <a:noFill/>
        </p:spPr>
        <p:txBody>
          <a:bodyPr wrap="none" rtlCol="0">
            <a:spAutoFit/>
          </a:bodyPr>
          <a:lstStyle/>
          <a:p>
            <a:pPr algn="ctr"/>
            <a:r>
              <a:rPr lang="en-US" sz="3750" dirty="0" smtClean="0">
                <a:latin typeface="Roboto" panose="02000000000000000000" pitchFamily="2" charset="0"/>
                <a:ea typeface="Roboto" panose="02000000000000000000" pitchFamily="2" charset="0"/>
              </a:rPr>
              <a:t>4a</a:t>
            </a:r>
            <a:endParaRPr lang="en-US" sz="3750" dirty="0">
              <a:latin typeface="Roboto" panose="02000000000000000000" pitchFamily="2" charset="0"/>
              <a:ea typeface="Roboto" panose="02000000000000000000" pitchFamily="2" charset="0"/>
            </a:endParaRPr>
          </a:p>
        </p:txBody>
      </p:sp>
      <p:pic>
        <p:nvPicPr>
          <p:cNvPr id="6146" name="Picture 2" descr="C:\Users\Juvon-MR\Desktop\MyBot Base Bot\PowerPoint Pics\BBM2 Step 4 Subassembly v4.jpg"/>
          <p:cNvPicPr>
            <a:picLocks noChangeAspect="1" noChangeArrowheads="1"/>
          </p:cNvPicPr>
          <p:nvPr/>
        </p:nvPicPr>
        <p:blipFill>
          <a:blip r:embed="rId2" cstate="print"/>
          <a:srcRect l="8491" t="5959" r="6292" b="18542"/>
          <a:stretch>
            <a:fillRect/>
          </a:stretch>
        </p:blipFill>
        <p:spPr bwMode="auto">
          <a:xfrm>
            <a:off x="4285752" y="0"/>
            <a:ext cx="3486647" cy="3089010"/>
          </a:xfrm>
          <a:prstGeom prst="rect">
            <a:avLst/>
          </a:prstGeom>
          <a:noFill/>
        </p:spPr>
      </p:pic>
      <p:sp>
        <p:nvSpPr>
          <p:cNvPr id="25" name="Rectangle: Rounded Corners 10">
            <a:extLst>
              <a:ext uri="{FF2B5EF4-FFF2-40B4-BE49-F238E27FC236}">
                <a16:creationId xmlns="" xmlns:a16="http://schemas.microsoft.com/office/drawing/2014/main" id="{9D04CFCE-CC23-4BD0-9B75-29462ED86D35}"/>
              </a:ext>
            </a:extLst>
          </p:cNvPr>
          <p:cNvSpPr/>
          <p:nvPr/>
        </p:nvSpPr>
        <p:spPr>
          <a:xfrm>
            <a:off x="550259" y="174929"/>
            <a:ext cx="2665361" cy="1741907"/>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p>
        </p:txBody>
      </p:sp>
      <p:pic>
        <p:nvPicPr>
          <p:cNvPr id="6147" name="Picture 3" descr="C:\Users\Juvon-MR\Desktop\MyBot Base Bot\PowerPoint Pics\BBM2 Step 4 Subassembly v4 (Back View).jpg"/>
          <p:cNvPicPr>
            <a:picLocks noChangeAspect="1" noChangeArrowheads="1"/>
          </p:cNvPicPr>
          <p:nvPr/>
        </p:nvPicPr>
        <p:blipFill>
          <a:blip r:embed="rId3" cstate="print"/>
          <a:srcRect l="29975" t="58439" r="28184" b="22634"/>
          <a:stretch>
            <a:fillRect/>
          </a:stretch>
        </p:blipFill>
        <p:spPr bwMode="auto">
          <a:xfrm>
            <a:off x="556593" y="3538331"/>
            <a:ext cx="2870420" cy="1298356"/>
          </a:xfrm>
          <a:prstGeom prst="rect">
            <a:avLst/>
          </a:prstGeom>
          <a:noFill/>
        </p:spPr>
      </p:pic>
      <p:sp>
        <p:nvSpPr>
          <p:cNvPr id="26" name="TextBox 25">
            <a:extLst>
              <a:ext uri="{FF2B5EF4-FFF2-40B4-BE49-F238E27FC236}">
                <a16:creationId xmlns="" xmlns:a16="http://schemas.microsoft.com/office/drawing/2014/main" id="{C9A01A70-894C-42A5-A569-B8738A0A7DA6}"/>
              </a:ext>
            </a:extLst>
          </p:cNvPr>
          <p:cNvSpPr txBox="1"/>
          <p:nvPr/>
        </p:nvSpPr>
        <p:spPr>
          <a:xfrm>
            <a:off x="1217782" y="611121"/>
            <a:ext cx="652744" cy="380873"/>
          </a:xfrm>
          <a:prstGeom prst="rect">
            <a:avLst/>
          </a:prstGeom>
          <a:noFill/>
        </p:spPr>
        <p:txBody>
          <a:bodyPr wrap="none" rtlCol="0">
            <a:spAutoFit/>
          </a:bodyPr>
          <a:lstStyle/>
          <a:p>
            <a:pPr algn="ctr"/>
            <a:r>
              <a:rPr lang="en-US" sz="1875" dirty="0" smtClean="0">
                <a:latin typeface="Roboto" panose="02000000000000000000" pitchFamily="2" charset="0"/>
                <a:ea typeface="Roboto" panose="02000000000000000000" pitchFamily="2" charset="0"/>
              </a:rPr>
              <a:t>x8</a:t>
            </a:r>
            <a:r>
              <a:rPr lang="en-US" sz="1250" dirty="0" smtClean="0">
                <a:latin typeface="Roboto" panose="02000000000000000000" pitchFamily="2" charset="0"/>
                <a:ea typeface="Roboto" panose="02000000000000000000" pitchFamily="2" charset="0"/>
              </a:rPr>
              <a:t>(8mm</a:t>
            </a:r>
            <a:r>
              <a:rPr lang="en-US" sz="1250" dirty="0">
                <a:latin typeface="Roboto" panose="02000000000000000000" pitchFamily="2" charset="0"/>
                <a:ea typeface="Roboto" panose="02000000000000000000" pitchFamily="2" charset="0"/>
              </a:rPr>
              <a:t>)</a:t>
            </a:r>
          </a:p>
        </p:txBody>
      </p:sp>
      <p:pic>
        <p:nvPicPr>
          <p:cNvPr id="27" name="Picture 26">
            <a:extLst>
              <a:ext uri="{FF2B5EF4-FFF2-40B4-BE49-F238E27FC236}">
                <a16:creationId xmlns="" xmlns:a16="http://schemas.microsoft.com/office/drawing/2014/main" id="{8C97BD8E-E4DA-48D4-A3A9-1F59CEE2683E}"/>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832377" y="349228"/>
            <a:ext cx="328600" cy="328600"/>
          </a:xfrm>
          <a:prstGeom prst="rect">
            <a:avLst/>
          </a:prstGeom>
        </p:spPr>
      </p:pic>
      <p:pic>
        <p:nvPicPr>
          <p:cNvPr id="30" name="Picture 29">
            <a:extLst>
              <a:ext uri="{FF2B5EF4-FFF2-40B4-BE49-F238E27FC236}">
                <a16:creationId xmlns="" xmlns:a16="http://schemas.microsoft.com/office/drawing/2014/main" id="{AD8C84FE-6D80-4018-8499-C0854386C2E9}"/>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832376" y="967978"/>
            <a:ext cx="392596" cy="392596"/>
          </a:xfrm>
          <a:prstGeom prst="rect">
            <a:avLst/>
          </a:prstGeom>
        </p:spPr>
      </p:pic>
      <p:sp>
        <p:nvSpPr>
          <p:cNvPr id="32" name="TextBox 31">
            <a:extLst>
              <a:ext uri="{FF2B5EF4-FFF2-40B4-BE49-F238E27FC236}">
                <a16:creationId xmlns="" xmlns:a16="http://schemas.microsoft.com/office/drawing/2014/main" id="{1BDD5F97-37FF-41D5-873C-F4EDD8048326}"/>
              </a:ext>
            </a:extLst>
          </p:cNvPr>
          <p:cNvSpPr txBox="1"/>
          <p:nvPr/>
        </p:nvSpPr>
        <p:spPr>
          <a:xfrm>
            <a:off x="1177657" y="1264475"/>
            <a:ext cx="343364" cy="380873"/>
          </a:xfrm>
          <a:prstGeom prst="rect">
            <a:avLst/>
          </a:prstGeom>
          <a:noFill/>
        </p:spPr>
        <p:txBody>
          <a:bodyPr wrap="none" rtlCol="0">
            <a:spAutoFit/>
          </a:bodyPr>
          <a:lstStyle/>
          <a:p>
            <a:pPr algn="ctr"/>
            <a:r>
              <a:rPr lang="en-US" sz="1875" dirty="0" smtClean="0">
                <a:latin typeface="Roboto" panose="02000000000000000000" pitchFamily="2" charset="0"/>
                <a:ea typeface="Roboto" panose="02000000000000000000" pitchFamily="2" charset="0"/>
              </a:rPr>
              <a:t>x8</a:t>
            </a:r>
            <a:endParaRPr lang="en-US" sz="1875" dirty="0">
              <a:latin typeface="Roboto" panose="02000000000000000000" pitchFamily="2" charset="0"/>
              <a:ea typeface="Roboto" panose="02000000000000000000" pitchFamily="2" charset="0"/>
            </a:endParaRPr>
          </a:p>
        </p:txBody>
      </p:sp>
      <p:pic>
        <p:nvPicPr>
          <p:cNvPr id="37" name="Picture 36">
            <a:extLst>
              <a:ext uri="{FF2B5EF4-FFF2-40B4-BE49-F238E27FC236}">
                <a16:creationId xmlns="" xmlns:a16="http://schemas.microsoft.com/office/drawing/2014/main" id="{A52E15BC-FF5A-47E8-BB9A-A1F20D6656EE}"/>
              </a:ext>
            </a:extLst>
          </p:cNvPr>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2099044" y="283361"/>
            <a:ext cx="850889" cy="587134"/>
          </a:xfrm>
          <a:prstGeom prst="rect">
            <a:avLst/>
          </a:prstGeom>
        </p:spPr>
      </p:pic>
      <p:sp>
        <p:nvSpPr>
          <p:cNvPr id="38" name="TextBox 37">
            <a:extLst>
              <a:ext uri="{FF2B5EF4-FFF2-40B4-BE49-F238E27FC236}">
                <a16:creationId xmlns="" xmlns:a16="http://schemas.microsoft.com/office/drawing/2014/main" id="{1BDD5F97-37FF-41D5-873C-F4EDD8048326}"/>
              </a:ext>
            </a:extLst>
          </p:cNvPr>
          <p:cNvSpPr txBox="1"/>
          <p:nvPr/>
        </p:nvSpPr>
        <p:spPr>
          <a:xfrm>
            <a:off x="2681779" y="756917"/>
            <a:ext cx="343363" cy="380873"/>
          </a:xfrm>
          <a:prstGeom prst="rect">
            <a:avLst/>
          </a:prstGeom>
          <a:noFill/>
        </p:spPr>
        <p:txBody>
          <a:bodyPr wrap="none" rtlCol="0">
            <a:spAutoFit/>
          </a:bodyPr>
          <a:lstStyle/>
          <a:p>
            <a:pPr algn="ctr"/>
            <a:r>
              <a:rPr lang="en-US" sz="1875" dirty="0" smtClean="0">
                <a:latin typeface="Roboto" panose="02000000000000000000" pitchFamily="2" charset="0"/>
                <a:ea typeface="Roboto" panose="02000000000000000000" pitchFamily="2" charset="0"/>
              </a:rPr>
              <a:t>x2</a:t>
            </a:r>
          </a:p>
        </p:txBody>
      </p:sp>
      <p:sp>
        <p:nvSpPr>
          <p:cNvPr id="39" name="TextBox 38">
            <a:extLst>
              <a:ext uri="{FF2B5EF4-FFF2-40B4-BE49-F238E27FC236}">
                <a16:creationId xmlns="" xmlns:a16="http://schemas.microsoft.com/office/drawing/2014/main" id="{5DD3B5A4-CBF9-4256-BA53-58281A1952DF}"/>
              </a:ext>
            </a:extLst>
          </p:cNvPr>
          <p:cNvSpPr txBox="1"/>
          <p:nvPr/>
        </p:nvSpPr>
        <p:spPr>
          <a:xfrm>
            <a:off x="2653797" y="1569277"/>
            <a:ext cx="387842" cy="383082"/>
          </a:xfrm>
          <a:prstGeom prst="rect">
            <a:avLst/>
          </a:prstGeom>
          <a:noFill/>
        </p:spPr>
        <p:txBody>
          <a:bodyPr wrap="square" rtlCol="0">
            <a:spAutoFit/>
          </a:bodyPr>
          <a:lstStyle/>
          <a:p>
            <a:pPr algn="ctr"/>
            <a:r>
              <a:rPr lang="en-US" sz="1875" dirty="0">
                <a:latin typeface="Roboto" panose="02000000000000000000" pitchFamily="2" charset="0"/>
                <a:ea typeface="Roboto" panose="02000000000000000000" pitchFamily="2" charset="0"/>
              </a:rPr>
              <a:t>x2</a:t>
            </a:r>
            <a:endParaRPr lang="en-US" sz="1250" dirty="0">
              <a:latin typeface="Roboto" panose="02000000000000000000" pitchFamily="2" charset="0"/>
              <a:ea typeface="Roboto" panose="02000000000000000000" pitchFamily="2" charset="0"/>
            </a:endParaRPr>
          </a:p>
        </p:txBody>
      </p:sp>
      <p:pic>
        <p:nvPicPr>
          <p:cNvPr id="40" name="Picture 39">
            <a:extLst>
              <a:ext uri="{FF2B5EF4-FFF2-40B4-BE49-F238E27FC236}">
                <a16:creationId xmlns="" xmlns:a16="http://schemas.microsoft.com/office/drawing/2014/main" id="{CEB35594-7532-42BF-9A5E-C5515711C369}"/>
              </a:ext>
            </a:extLst>
          </p:cNvPr>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1958062" y="898499"/>
            <a:ext cx="1009678" cy="715617"/>
          </a:xfrm>
          <a:prstGeom prst="rect">
            <a:avLst/>
          </a:prstGeom>
        </p:spPr>
      </p:pic>
      <p:pic>
        <p:nvPicPr>
          <p:cNvPr id="6148" name="Picture 4" descr="C:\Users\Juvon-MR\Desktop\MyBot Base Bot\PowerPoint Pics\BBM2 Step4 v9.jpg"/>
          <p:cNvPicPr>
            <a:picLocks noChangeAspect="1" noChangeArrowheads="1"/>
          </p:cNvPicPr>
          <p:nvPr/>
        </p:nvPicPr>
        <p:blipFill>
          <a:blip r:embed="rId8" cstate="print"/>
          <a:srcRect l="10538" t="16393" r="18465" b="17417"/>
          <a:stretch>
            <a:fillRect/>
          </a:stretch>
        </p:blipFill>
        <p:spPr bwMode="auto">
          <a:xfrm>
            <a:off x="3811980" y="5425648"/>
            <a:ext cx="3485406" cy="3249361"/>
          </a:xfrm>
          <a:prstGeom prst="rect">
            <a:avLst/>
          </a:prstGeom>
          <a:noFill/>
        </p:spPr>
      </p:pic>
      <p:sp>
        <p:nvSpPr>
          <p:cNvPr id="43" name="TextBox 42">
            <a:extLst>
              <a:ext uri="{FF2B5EF4-FFF2-40B4-BE49-F238E27FC236}">
                <a16:creationId xmlns="" xmlns:a16="http://schemas.microsoft.com/office/drawing/2014/main" id="{592B1A52-6F57-4562-9685-FF380751C25B}"/>
              </a:ext>
            </a:extLst>
          </p:cNvPr>
          <p:cNvSpPr txBox="1"/>
          <p:nvPr/>
        </p:nvSpPr>
        <p:spPr>
          <a:xfrm>
            <a:off x="3467791" y="6309724"/>
            <a:ext cx="532518"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M1</a:t>
            </a:r>
          </a:p>
        </p:txBody>
      </p:sp>
      <p:sp>
        <p:nvSpPr>
          <p:cNvPr id="44" name="TextBox 43">
            <a:extLst>
              <a:ext uri="{FF2B5EF4-FFF2-40B4-BE49-F238E27FC236}">
                <a16:creationId xmlns="" xmlns:a16="http://schemas.microsoft.com/office/drawing/2014/main" id="{7E4B49C1-9C3D-43C5-BAEB-E865AFC0A759}"/>
              </a:ext>
            </a:extLst>
          </p:cNvPr>
          <p:cNvSpPr txBox="1"/>
          <p:nvPr/>
        </p:nvSpPr>
        <p:spPr>
          <a:xfrm>
            <a:off x="6956003" y="8090590"/>
            <a:ext cx="532518"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M0</a:t>
            </a:r>
          </a:p>
        </p:txBody>
      </p:sp>
      <p:pic>
        <p:nvPicPr>
          <p:cNvPr id="6149" name="Picture 5" descr="C:\Users\Juvon-MR\Desktop\MyBot Base Bot\PowerPoint Pics\BBM2 Step 4 Subassembly v4 (Front view).jpg"/>
          <p:cNvPicPr>
            <a:picLocks noChangeAspect="1" noChangeArrowheads="1"/>
          </p:cNvPicPr>
          <p:nvPr/>
        </p:nvPicPr>
        <p:blipFill>
          <a:blip r:embed="rId9" cstate="print"/>
          <a:srcRect l="24451" t="57314" r="35037" b="17110"/>
          <a:stretch>
            <a:fillRect/>
          </a:stretch>
        </p:blipFill>
        <p:spPr bwMode="auto">
          <a:xfrm>
            <a:off x="1105232" y="5441222"/>
            <a:ext cx="1255481" cy="792602"/>
          </a:xfrm>
          <a:prstGeom prst="rect">
            <a:avLst/>
          </a:prstGeom>
          <a:noFill/>
        </p:spPr>
      </p:pic>
      <p:pic>
        <p:nvPicPr>
          <p:cNvPr id="45" name="Picture 44">
            <a:extLst>
              <a:ext uri="{FF2B5EF4-FFF2-40B4-BE49-F238E27FC236}">
                <a16:creationId xmlns="" xmlns:a16="http://schemas.microsoft.com/office/drawing/2014/main" id="{333E6A30-D68C-4705-9F8C-8B74F7621FC3}"/>
              </a:ext>
            </a:extLst>
          </p:cNvPr>
          <p:cNvPicPr>
            <a:picLocks noChangeAspect="1"/>
          </p:cNvPicPr>
          <p:nvPr/>
        </p:nvPicPr>
        <p:blipFill>
          <a:blip r:embed="rId10" cstate="print">
            <a:extLst>
              <a:ext uri="{28A0092B-C50C-407E-A947-70E740481C1C}">
                <a14:useLocalDpi xmlns="" xmlns:a14="http://schemas.microsoft.com/office/drawing/2010/main" val="0"/>
              </a:ext>
            </a:extLst>
          </a:blip>
          <a:stretch>
            <a:fillRect/>
          </a:stretch>
        </p:blipFill>
        <p:spPr>
          <a:xfrm>
            <a:off x="1312927" y="6373434"/>
            <a:ext cx="270919" cy="366002"/>
          </a:xfrm>
          <a:prstGeom prst="rect">
            <a:avLst/>
          </a:prstGeom>
        </p:spPr>
      </p:pic>
      <p:pic>
        <p:nvPicPr>
          <p:cNvPr id="2050" name="Picture 2" descr="C:\Users\Juvon-MR\Desktop\MyBot Base Bot\PowerPoint Pics\BBM2 Step4 v9 (TOP VIEW).jpg"/>
          <p:cNvPicPr>
            <a:picLocks noChangeAspect="1" noChangeArrowheads="1"/>
          </p:cNvPicPr>
          <p:nvPr/>
        </p:nvPicPr>
        <p:blipFill>
          <a:blip r:embed="rId11" cstate="print"/>
          <a:srcRect l="13827" t="4087" r="13751" b="19519"/>
          <a:stretch>
            <a:fillRect/>
          </a:stretch>
        </p:blipFill>
        <p:spPr bwMode="auto">
          <a:xfrm>
            <a:off x="498761" y="7139674"/>
            <a:ext cx="2766953" cy="2918726"/>
          </a:xfrm>
          <a:prstGeom prst="rect">
            <a:avLst/>
          </a:prstGeom>
          <a:noFill/>
        </p:spPr>
      </p:pic>
    </p:spTree>
    <p:extLst>
      <p:ext uri="{BB962C8B-B14F-4D97-AF65-F5344CB8AC3E}">
        <p14:creationId xmlns="" xmlns:p14="http://schemas.microsoft.com/office/powerpoint/2010/main" val="829275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 xmlns:a16="http://schemas.microsoft.com/office/drawing/2014/main" id="{9F6F008C-C859-49D2-9418-935A11E8239D}"/>
              </a:ext>
            </a:extLst>
          </p:cNvPr>
          <p:cNvGrpSpPr/>
          <p:nvPr/>
        </p:nvGrpSpPr>
        <p:grpSpPr>
          <a:xfrm>
            <a:off x="395928" y="4972050"/>
            <a:ext cx="6981185" cy="114300"/>
            <a:chOff x="1583712" y="19888200"/>
            <a:chExt cx="27924738" cy="457200"/>
          </a:xfrm>
        </p:grpSpPr>
        <p:sp>
          <p:nvSpPr>
            <p:cNvPr id="4" name="Rectangle 3">
              <a:extLst>
                <a:ext uri="{FF2B5EF4-FFF2-40B4-BE49-F238E27FC236}">
                  <a16:creationId xmlns="" xmlns:a16="http://schemas.microsoft.com/office/drawing/2014/main" id="{D5D303E8-1F90-4AD3-8F62-13C833BA521C}"/>
                </a:ext>
              </a:extLst>
            </p:cNvPr>
            <p:cNvSpPr/>
            <p:nvPr/>
          </p:nvSpPr>
          <p:spPr>
            <a:xfrm>
              <a:off x="1828800" y="19888200"/>
              <a:ext cx="2743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dirty="0">
                <a:latin typeface="Roboto" panose="02000000000000000000" pitchFamily="2" charset="0"/>
                <a:ea typeface="Roboto" panose="02000000000000000000" pitchFamily="2" charset="0"/>
              </a:endParaRPr>
            </a:p>
          </p:txBody>
        </p:sp>
        <p:sp>
          <p:nvSpPr>
            <p:cNvPr id="5" name="Oval 4">
              <a:extLst>
                <a:ext uri="{FF2B5EF4-FFF2-40B4-BE49-F238E27FC236}">
                  <a16:creationId xmlns="" xmlns:a16="http://schemas.microsoft.com/office/drawing/2014/main" id="{C8FFF7D9-D222-42D4-8D24-272631EC7C3B}"/>
                </a:ext>
              </a:extLst>
            </p:cNvPr>
            <p:cNvSpPr/>
            <p:nvPr/>
          </p:nvSpPr>
          <p:spPr>
            <a:xfrm>
              <a:off x="29051250"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6" name="Oval 5">
              <a:extLst>
                <a:ext uri="{FF2B5EF4-FFF2-40B4-BE49-F238E27FC236}">
                  <a16:creationId xmlns="" xmlns:a16="http://schemas.microsoft.com/office/drawing/2014/main" id="{F99C8D66-AF8D-4851-8A59-0CC686EAFB55}"/>
                </a:ext>
              </a:extLst>
            </p:cNvPr>
            <p:cNvSpPr/>
            <p:nvPr/>
          </p:nvSpPr>
          <p:spPr>
            <a:xfrm>
              <a:off x="1583712"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grpSp>
      <p:sp>
        <p:nvSpPr>
          <p:cNvPr id="8" name="TextBox 7">
            <a:extLst>
              <a:ext uri="{FF2B5EF4-FFF2-40B4-BE49-F238E27FC236}">
                <a16:creationId xmlns="" xmlns:a16="http://schemas.microsoft.com/office/drawing/2014/main" id="{5ADF12CE-F65C-4E5A-8BF5-ABB5A91A1AAA}"/>
              </a:ext>
            </a:extLst>
          </p:cNvPr>
          <p:cNvSpPr txBox="1"/>
          <p:nvPr/>
        </p:nvSpPr>
        <p:spPr>
          <a:xfrm>
            <a:off x="227009" y="278249"/>
            <a:ext cx="460382"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5</a:t>
            </a:r>
          </a:p>
        </p:txBody>
      </p:sp>
      <p:sp>
        <p:nvSpPr>
          <p:cNvPr id="9" name="TextBox 8">
            <a:extLst>
              <a:ext uri="{FF2B5EF4-FFF2-40B4-BE49-F238E27FC236}">
                <a16:creationId xmlns="" xmlns:a16="http://schemas.microsoft.com/office/drawing/2014/main" id="{78775E8F-FE1E-469B-AEB5-85326E965A26}"/>
              </a:ext>
            </a:extLst>
          </p:cNvPr>
          <p:cNvSpPr txBox="1"/>
          <p:nvPr/>
        </p:nvSpPr>
        <p:spPr>
          <a:xfrm>
            <a:off x="376529" y="5261185"/>
            <a:ext cx="460382"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6</a:t>
            </a:r>
          </a:p>
        </p:txBody>
      </p:sp>
      <p:sp>
        <p:nvSpPr>
          <p:cNvPr id="3" name="Rectangle: Rounded Corners 2">
            <a:extLst>
              <a:ext uri="{FF2B5EF4-FFF2-40B4-BE49-F238E27FC236}">
                <a16:creationId xmlns="" xmlns:a16="http://schemas.microsoft.com/office/drawing/2014/main" id="{6DF6F3AB-480F-492B-A62E-1B2E6DA4BD22}"/>
              </a:ext>
            </a:extLst>
          </p:cNvPr>
          <p:cNvSpPr/>
          <p:nvPr/>
        </p:nvSpPr>
        <p:spPr>
          <a:xfrm>
            <a:off x="709393" y="278249"/>
            <a:ext cx="1464688" cy="1685723"/>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11" name="Rectangle: Rounded Corners 10">
            <a:extLst>
              <a:ext uri="{FF2B5EF4-FFF2-40B4-BE49-F238E27FC236}">
                <a16:creationId xmlns="" xmlns:a16="http://schemas.microsoft.com/office/drawing/2014/main" id="{9D04CFCE-CC23-4BD0-9B75-29462ED86D35}"/>
              </a:ext>
            </a:extLst>
          </p:cNvPr>
          <p:cNvSpPr/>
          <p:nvPr/>
        </p:nvSpPr>
        <p:spPr>
          <a:xfrm>
            <a:off x="895987" y="5261185"/>
            <a:ext cx="1542414" cy="1739461"/>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24" name="TextBox 23">
            <a:extLst>
              <a:ext uri="{FF2B5EF4-FFF2-40B4-BE49-F238E27FC236}">
                <a16:creationId xmlns="" xmlns:a16="http://schemas.microsoft.com/office/drawing/2014/main" id="{DAF1DC1E-FEB6-4FD2-88C4-A5F804BA6E48}"/>
              </a:ext>
            </a:extLst>
          </p:cNvPr>
          <p:cNvSpPr txBox="1"/>
          <p:nvPr/>
        </p:nvSpPr>
        <p:spPr>
          <a:xfrm>
            <a:off x="1483295" y="722601"/>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p>
        </p:txBody>
      </p:sp>
      <p:sp>
        <p:nvSpPr>
          <p:cNvPr id="26" name="TextBox 25">
            <a:extLst>
              <a:ext uri="{FF2B5EF4-FFF2-40B4-BE49-F238E27FC236}">
                <a16:creationId xmlns="" xmlns:a16="http://schemas.microsoft.com/office/drawing/2014/main" id="{1BDD5F97-37FF-41D5-873C-F4EDD8048326}"/>
              </a:ext>
            </a:extLst>
          </p:cNvPr>
          <p:cNvSpPr txBox="1"/>
          <p:nvPr/>
        </p:nvSpPr>
        <p:spPr>
          <a:xfrm>
            <a:off x="1540630" y="1391696"/>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x4</a:t>
            </a:r>
          </a:p>
        </p:txBody>
      </p:sp>
      <p:pic>
        <p:nvPicPr>
          <p:cNvPr id="14" name="Picture 13">
            <a:extLst>
              <a:ext uri="{FF2B5EF4-FFF2-40B4-BE49-F238E27FC236}">
                <a16:creationId xmlns="" xmlns:a16="http://schemas.microsoft.com/office/drawing/2014/main" id="{D321EA0F-89F4-4207-B2AC-7E5B8E7C1EE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846281" y="418561"/>
            <a:ext cx="790014" cy="481618"/>
          </a:xfrm>
          <a:prstGeom prst="rect">
            <a:avLst/>
          </a:prstGeom>
        </p:spPr>
      </p:pic>
      <p:pic>
        <p:nvPicPr>
          <p:cNvPr id="5123" name="Picture 3" descr="C:\Users\Juvon-MR\Desktop\MyBot Base Bot\PowerPoint Pics\BBM2 Step5 v4.jpg"/>
          <p:cNvPicPr>
            <a:picLocks noChangeAspect="1" noChangeArrowheads="1"/>
          </p:cNvPicPr>
          <p:nvPr/>
        </p:nvPicPr>
        <p:blipFill>
          <a:blip r:embed="rId3" cstate="print"/>
          <a:srcRect l="11254" t="9744" r="11202" b="22328"/>
          <a:stretch>
            <a:fillRect/>
          </a:stretch>
        </p:blipFill>
        <p:spPr bwMode="auto">
          <a:xfrm>
            <a:off x="2854973" y="174928"/>
            <a:ext cx="4917427" cy="4307615"/>
          </a:xfrm>
          <a:prstGeom prst="rect">
            <a:avLst/>
          </a:prstGeom>
          <a:noFill/>
        </p:spPr>
      </p:pic>
      <p:pic>
        <p:nvPicPr>
          <p:cNvPr id="28" name="Picture 27">
            <a:extLst>
              <a:ext uri="{FF2B5EF4-FFF2-40B4-BE49-F238E27FC236}">
                <a16:creationId xmlns="" xmlns:a16="http://schemas.microsoft.com/office/drawing/2014/main" id="{333E6A30-D68C-4705-9F8C-8B74F7621FC3}"/>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066126" y="1406449"/>
            <a:ext cx="270919" cy="366002"/>
          </a:xfrm>
          <a:prstGeom prst="rect">
            <a:avLst/>
          </a:prstGeom>
        </p:spPr>
      </p:pic>
      <p:pic>
        <p:nvPicPr>
          <p:cNvPr id="5125" name="Picture 5" descr="C:\Users\Juvon-MR\Desktop\MyBot Base Bot\PowerPoint Pics\BBM2 Step6 v5 (Front View).jpg"/>
          <p:cNvPicPr>
            <a:picLocks noChangeAspect="1" noChangeArrowheads="1"/>
          </p:cNvPicPr>
          <p:nvPr/>
        </p:nvPicPr>
        <p:blipFill>
          <a:blip r:embed="rId5" cstate="print"/>
          <a:srcRect l="14936" t="11074" r="6088" b="22327"/>
          <a:stretch>
            <a:fillRect/>
          </a:stretch>
        </p:blipFill>
        <p:spPr bwMode="auto">
          <a:xfrm>
            <a:off x="1141171" y="7640291"/>
            <a:ext cx="2867559" cy="2418109"/>
          </a:xfrm>
          <a:prstGeom prst="rect">
            <a:avLst/>
          </a:prstGeom>
          <a:noFill/>
        </p:spPr>
      </p:pic>
      <p:pic>
        <p:nvPicPr>
          <p:cNvPr id="34" name="Picture 5" descr="C:\Users\Juvon-MR\Desktop\MyBot Base Bot\PowerPoint Pics\3x9 Flanged Plate.jpg"/>
          <p:cNvPicPr>
            <a:picLocks noChangeAspect="1" noChangeArrowheads="1"/>
          </p:cNvPicPr>
          <p:nvPr/>
        </p:nvPicPr>
        <p:blipFill>
          <a:blip r:embed="rId6" cstate="print"/>
          <a:srcRect l="28424" t="34895" r="32235" b="37435"/>
          <a:stretch>
            <a:fillRect/>
          </a:stretch>
        </p:blipFill>
        <p:spPr bwMode="auto">
          <a:xfrm>
            <a:off x="1053390" y="5347410"/>
            <a:ext cx="1061650" cy="746711"/>
          </a:xfrm>
          <a:prstGeom prst="rect">
            <a:avLst/>
          </a:prstGeom>
          <a:noFill/>
        </p:spPr>
      </p:pic>
      <p:sp>
        <p:nvSpPr>
          <p:cNvPr id="35" name="TextBox 34">
            <a:extLst>
              <a:ext uri="{FF2B5EF4-FFF2-40B4-BE49-F238E27FC236}">
                <a16:creationId xmlns="" xmlns:a16="http://schemas.microsoft.com/office/drawing/2014/main" id="{5DD3B5A4-CBF9-4256-BA53-58281A1952DF}"/>
              </a:ext>
            </a:extLst>
          </p:cNvPr>
          <p:cNvSpPr txBox="1"/>
          <p:nvPr/>
        </p:nvSpPr>
        <p:spPr>
          <a:xfrm>
            <a:off x="1824690" y="5915545"/>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endParaRPr lang="en-US" sz="1250" dirty="0">
              <a:latin typeface="Roboto" panose="02000000000000000000" pitchFamily="2" charset="0"/>
              <a:ea typeface="Roboto" panose="02000000000000000000" pitchFamily="2" charset="0"/>
            </a:endParaRPr>
          </a:p>
        </p:txBody>
      </p:sp>
      <p:pic>
        <p:nvPicPr>
          <p:cNvPr id="36" name="Picture 35">
            <a:extLst>
              <a:ext uri="{FF2B5EF4-FFF2-40B4-BE49-F238E27FC236}">
                <a16:creationId xmlns="" xmlns:a16="http://schemas.microsoft.com/office/drawing/2014/main" id="{333E6A30-D68C-4705-9F8C-8B74F7621FC3}"/>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269732" y="6401511"/>
            <a:ext cx="270919" cy="366002"/>
          </a:xfrm>
          <a:prstGeom prst="rect">
            <a:avLst/>
          </a:prstGeom>
        </p:spPr>
      </p:pic>
      <p:sp>
        <p:nvSpPr>
          <p:cNvPr id="42" name="TextBox 41">
            <a:extLst>
              <a:ext uri="{FF2B5EF4-FFF2-40B4-BE49-F238E27FC236}">
                <a16:creationId xmlns="" xmlns:a16="http://schemas.microsoft.com/office/drawing/2014/main" id="{5DD3B5A4-CBF9-4256-BA53-58281A1952DF}"/>
              </a:ext>
            </a:extLst>
          </p:cNvPr>
          <p:cNvSpPr txBox="1"/>
          <p:nvPr/>
        </p:nvSpPr>
        <p:spPr>
          <a:xfrm>
            <a:off x="1545436" y="6503148"/>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endParaRPr lang="en-US" sz="1250" dirty="0">
              <a:latin typeface="Roboto" panose="02000000000000000000" pitchFamily="2" charset="0"/>
              <a:ea typeface="Roboto" panose="02000000000000000000" pitchFamily="2" charset="0"/>
            </a:endParaRPr>
          </a:p>
        </p:txBody>
      </p:sp>
      <p:pic>
        <p:nvPicPr>
          <p:cNvPr id="5126" name="Picture 6" descr="C:\Users\Juvon-MR\Desktop\MyBot Base Bot\PowerPoint Pics\BBM2 Step6 v5 (Back View).jpg"/>
          <p:cNvPicPr>
            <a:picLocks noChangeAspect="1" noChangeArrowheads="1"/>
          </p:cNvPicPr>
          <p:nvPr/>
        </p:nvPicPr>
        <p:blipFill>
          <a:blip r:embed="rId7" cstate="print"/>
          <a:srcRect l="10164" t="9200" r="5883" b="10517"/>
          <a:stretch>
            <a:fillRect/>
          </a:stretch>
        </p:blipFill>
        <p:spPr bwMode="auto">
          <a:xfrm>
            <a:off x="4198925" y="5176832"/>
            <a:ext cx="3401567" cy="3252843"/>
          </a:xfrm>
          <a:prstGeom prst="rect">
            <a:avLst/>
          </a:prstGeom>
          <a:noFill/>
        </p:spPr>
      </p:pic>
    </p:spTree>
    <p:extLst>
      <p:ext uri="{BB962C8B-B14F-4D97-AF65-F5344CB8AC3E}">
        <p14:creationId xmlns="" xmlns:p14="http://schemas.microsoft.com/office/powerpoint/2010/main" val="3857062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 xmlns:a16="http://schemas.microsoft.com/office/drawing/2014/main" id="{9F6F008C-C859-49D2-9418-935A11E8239D}"/>
              </a:ext>
            </a:extLst>
          </p:cNvPr>
          <p:cNvGrpSpPr/>
          <p:nvPr/>
        </p:nvGrpSpPr>
        <p:grpSpPr>
          <a:xfrm>
            <a:off x="395928" y="4972050"/>
            <a:ext cx="6981185" cy="114300"/>
            <a:chOff x="1583712" y="19888200"/>
            <a:chExt cx="27924738" cy="457200"/>
          </a:xfrm>
        </p:grpSpPr>
        <p:sp>
          <p:nvSpPr>
            <p:cNvPr id="4" name="Rectangle 3">
              <a:extLst>
                <a:ext uri="{FF2B5EF4-FFF2-40B4-BE49-F238E27FC236}">
                  <a16:creationId xmlns="" xmlns:a16="http://schemas.microsoft.com/office/drawing/2014/main" id="{D5D303E8-1F90-4AD3-8F62-13C833BA521C}"/>
                </a:ext>
              </a:extLst>
            </p:cNvPr>
            <p:cNvSpPr/>
            <p:nvPr/>
          </p:nvSpPr>
          <p:spPr>
            <a:xfrm>
              <a:off x="1828800" y="19888200"/>
              <a:ext cx="2743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dirty="0">
                <a:latin typeface="Roboto" panose="02000000000000000000" pitchFamily="2" charset="0"/>
                <a:ea typeface="Roboto" panose="02000000000000000000" pitchFamily="2" charset="0"/>
              </a:endParaRPr>
            </a:p>
          </p:txBody>
        </p:sp>
        <p:sp>
          <p:nvSpPr>
            <p:cNvPr id="5" name="Oval 4">
              <a:extLst>
                <a:ext uri="{FF2B5EF4-FFF2-40B4-BE49-F238E27FC236}">
                  <a16:creationId xmlns="" xmlns:a16="http://schemas.microsoft.com/office/drawing/2014/main" id="{C8FFF7D9-D222-42D4-8D24-272631EC7C3B}"/>
                </a:ext>
              </a:extLst>
            </p:cNvPr>
            <p:cNvSpPr/>
            <p:nvPr/>
          </p:nvSpPr>
          <p:spPr>
            <a:xfrm>
              <a:off x="29051250"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6" name="Oval 5">
              <a:extLst>
                <a:ext uri="{FF2B5EF4-FFF2-40B4-BE49-F238E27FC236}">
                  <a16:creationId xmlns="" xmlns:a16="http://schemas.microsoft.com/office/drawing/2014/main" id="{F99C8D66-AF8D-4851-8A59-0CC686EAFB55}"/>
                </a:ext>
              </a:extLst>
            </p:cNvPr>
            <p:cNvSpPr/>
            <p:nvPr/>
          </p:nvSpPr>
          <p:spPr>
            <a:xfrm>
              <a:off x="1583712"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grpSp>
      <p:sp>
        <p:nvSpPr>
          <p:cNvPr id="8" name="TextBox 7">
            <a:extLst>
              <a:ext uri="{FF2B5EF4-FFF2-40B4-BE49-F238E27FC236}">
                <a16:creationId xmlns="" xmlns:a16="http://schemas.microsoft.com/office/drawing/2014/main" id="{5ADF12CE-F65C-4E5A-8BF5-ABB5A91A1AAA}"/>
              </a:ext>
            </a:extLst>
          </p:cNvPr>
          <p:cNvSpPr txBox="1"/>
          <p:nvPr/>
        </p:nvSpPr>
        <p:spPr>
          <a:xfrm>
            <a:off x="227009" y="278249"/>
            <a:ext cx="460382"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7</a:t>
            </a:r>
          </a:p>
        </p:txBody>
      </p:sp>
      <p:sp>
        <p:nvSpPr>
          <p:cNvPr id="9" name="TextBox 8">
            <a:extLst>
              <a:ext uri="{FF2B5EF4-FFF2-40B4-BE49-F238E27FC236}">
                <a16:creationId xmlns="" xmlns:a16="http://schemas.microsoft.com/office/drawing/2014/main" id="{78775E8F-FE1E-469B-AEB5-85326E965A26}"/>
              </a:ext>
            </a:extLst>
          </p:cNvPr>
          <p:cNvSpPr txBox="1"/>
          <p:nvPr/>
        </p:nvSpPr>
        <p:spPr>
          <a:xfrm>
            <a:off x="376529" y="5261185"/>
            <a:ext cx="460382"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8</a:t>
            </a:r>
          </a:p>
        </p:txBody>
      </p:sp>
      <p:sp>
        <p:nvSpPr>
          <p:cNvPr id="3" name="Rectangle: Rounded Corners 2">
            <a:extLst>
              <a:ext uri="{FF2B5EF4-FFF2-40B4-BE49-F238E27FC236}">
                <a16:creationId xmlns="" xmlns:a16="http://schemas.microsoft.com/office/drawing/2014/main" id="{6DF6F3AB-480F-492B-A62E-1B2E6DA4BD22}"/>
              </a:ext>
            </a:extLst>
          </p:cNvPr>
          <p:cNvSpPr/>
          <p:nvPr/>
        </p:nvSpPr>
        <p:spPr>
          <a:xfrm>
            <a:off x="709393" y="278249"/>
            <a:ext cx="1287849" cy="1558572"/>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11" name="Rectangle: Rounded Corners 10">
            <a:extLst>
              <a:ext uri="{FF2B5EF4-FFF2-40B4-BE49-F238E27FC236}">
                <a16:creationId xmlns="" xmlns:a16="http://schemas.microsoft.com/office/drawing/2014/main" id="{9D04CFCE-CC23-4BD0-9B75-29462ED86D35}"/>
              </a:ext>
            </a:extLst>
          </p:cNvPr>
          <p:cNvSpPr/>
          <p:nvPr/>
        </p:nvSpPr>
        <p:spPr>
          <a:xfrm>
            <a:off x="895987" y="5261185"/>
            <a:ext cx="1273708" cy="1043363"/>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24" name="TextBox 23">
            <a:extLst>
              <a:ext uri="{FF2B5EF4-FFF2-40B4-BE49-F238E27FC236}">
                <a16:creationId xmlns="" xmlns:a16="http://schemas.microsoft.com/office/drawing/2014/main" id="{DAF1DC1E-FEB6-4FD2-88C4-A5F804BA6E48}"/>
              </a:ext>
            </a:extLst>
          </p:cNvPr>
          <p:cNvSpPr txBox="1"/>
          <p:nvPr/>
        </p:nvSpPr>
        <p:spPr>
          <a:xfrm>
            <a:off x="1409757" y="884959"/>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p>
        </p:txBody>
      </p:sp>
      <p:sp>
        <p:nvSpPr>
          <p:cNvPr id="41" name="TextBox 40">
            <a:extLst>
              <a:ext uri="{FF2B5EF4-FFF2-40B4-BE49-F238E27FC236}">
                <a16:creationId xmlns="" xmlns:a16="http://schemas.microsoft.com/office/drawing/2014/main" id="{5DD3B5A4-CBF9-4256-BA53-58281A1952DF}"/>
              </a:ext>
            </a:extLst>
          </p:cNvPr>
          <p:cNvSpPr txBox="1"/>
          <p:nvPr/>
        </p:nvSpPr>
        <p:spPr>
          <a:xfrm>
            <a:off x="1630842" y="5822971"/>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endParaRPr lang="en-US" sz="1250" dirty="0">
              <a:latin typeface="Roboto" panose="02000000000000000000" pitchFamily="2" charset="0"/>
              <a:ea typeface="Roboto" panose="02000000000000000000" pitchFamily="2" charset="0"/>
            </a:endParaRPr>
          </a:p>
        </p:txBody>
      </p:sp>
      <p:sp>
        <p:nvSpPr>
          <p:cNvPr id="30" name="TextBox 29">
            <a:extLst>
              <a:ext uri="{FF2B5EF4-FFF2-40B4-BE49-F238E27FC236}">
                <a16:creationId xmlns="" xmlns:a16="http://schemas.microsoft.com/office/drawing/2014/main" id="{F0995271-BA88-4905-B15E-7A652D293144}"/>
              </a:ext>
            </a:extLst>
          </p:cNvPr>
          <p:cNvSpPr txBox="1"/>
          <p:nvPr/>
        </p:nvSpPr>
        <p:spPr>
          <a:xfrm>
            <a:off x="1174872" y="1393564"/>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p>
        </p:txBody>
      </p:sp>
      <p:pic>
        <p:nvPicPr>
          <p:cNvPr id="28" name="Picture 27">
            <a:extLst>
              <a:ext uri="{FF2B5EF4-FFF2-40B4-BE49-F238E27FC236}">
                <a16:creationId xmlns="" xmlns:a16="http://schemas.microsoft.com/office/drawing/2014/main" id="{13DD4BEF-C8DB-49F1-B31A-BB16859A4C0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873312" y="400714"/>
            <a:ext cx="585000" cy="696828"/>
          </a:xfrm>
          <a:prstGeom prst="rect">
            <a:avLst/>
          </a:prstGeom>
        </p:spPr>
      </p:pic>
      <p:pic>
        <p:nvPicPr>
          <p:cNvPr id="33" name="Picture 32">
            <a:extLst>
              <a:ext uri="{FF2B5EF4-FFF2-40B4-BE49-F238E27FC236}">
                <a16:creationId xmlns="" xmlns:a16="http://schemas.microsoft.com/office/drawing/2014/main" id="{82CDB740-A05F-4D16-96AF-7DD4640930B6}"/>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014351" y="1315664"/>
            <a:ext cx="126576" cy="201464"/>
          </a:xfrm>
          <a:prstGeom prst="rect">
            <a:avLst/>
          </a:prstGeom>
        </p:spPr>
      </p:pic>
      <p:pic>
        <p:nvPicPr>
          <p:cNvPr id="35" name="Picture 34">
            <a:extLst>
              <a:ext uri="{FF2B5EF4-FFF2-40B4-BE49-F238E27FC236}">
                <a16:creationId xmlns="" xmlns:a16="http://schemas.microsoft.com/office/drawing/2014/main" id="{27017588-E072-4B31-9A08-EE0118257C8E}"/>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077639" y="5415026"/>
            <a:ext cx="818416" cy="660175"/>
          </a:xfrm>
          <a:prstGeom prst="rect">
            <a:avLst/>
          </a:prstGeom>
        </p:spPr>
      </p:pic>
      <p:pic>
        <p:nvPicPr>
          <p:cNvPr id="7170" name="Picture 2" descr="C:\Users\Juvon-MR\Desktop\MyBot Base Bot\PowerPoint Pics\BBM2 Step7 v2.jpg"/>
          <p:cNvPicPr>
            <a:picLocks noChangeAspect="1" noChangeArrowheads="1"/>
          </p:cNvPicPr>
          <p:nvPr/>
        </p:nvPicPr>
        <p:blipFill>
          <a:blip r:embed="rId5" cstate="print"/>
          <a:srcRect l="12047" t="11365" r="20189" b="20776"/>
          <a:stretch>
            <a:fillRect/>
          </a:stretch>
        </p:blipFill>
        <p:spPr bwMode="auto">
          <a:xfrm>
            <a:off x="2706624" y="453541"/>
            <a:ext cx="4067252" cy="4072901"/>
          </a:xfrm>
          <a:prstGeom prst="rect">
            <a:avLst/>
          </a:prstGeom>
          <a:noFill/>
        </p:spPr>
      </p:pic>
      <p:pic>
        <p:nvPicPr>
          <p:cNvPr id="7171" name="Picture 3" descr="C:\Users\Juvon-MR\Desktop\MyBot Base Bot\PowerPoint Pics\BBM2 Step8 v3.jpg"/>
          <p:cNvPicPr>
            <a:picLocks noChangeAspect="1" noChangeArrowheads="1"/>
          </p:cNvPicPr>
          <p:nvPr/>
        </p:nvPicPr>
        <p:blipFill>
          <a:blip r:embed="rId6" cstate="print"/>
          <a:srcRect l="8565" t="5529" r="12565" b="12776"/>
          <a:stretch>
            <a:fillRect/>
          </a:stretch>
        </p:blipFill>
        <p:spPr bwMode="auto">
          <a:xfrm>
            <a:off x="2830982" y="5301599"/>
            <a:ext cx="4140403" cy="4288628"/>
          </a:xfrm>
          <a:prstGeom prst="rect">
            <a:avLst/>
          </a:prstGeom>
          <a:noFill/>
        </p:spPr>
      </p:pic>
    </p:spTree>
    <p:extLst>
      <p:ext uri="{BB962C8B-B14F-4D97-AF65-F5344CB8AC3E}">
        <p14:creationId xmlns="" xmlns:p14="http://schemas.microsoft.com/office/powerpoint/2010/main" val="201748937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2811</TotalTime>
  <Words>311</Words>
  <Application>Microsoft Office PowerPoint</Application>
  <PresentationFormat>Custom</PresentationFormat>
  <Paragraphs>188</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Base Bot Building Instructions</dc:title>
  <dc:creator>Zac Zegarelli</dc:creator>
  <cp:lastModifiedBy>Juvon Mercurius</cp:lastModifiedBy>
  <cp:revision>211</cp:revision>
  <cp:lastPrinted>2017-12-14T21:03:19Z</cp:lastPrinted>
  <dcterms:created xsi:type="dcterms:W3CDTF">2017-12-14T19:57:56Z</dcterms:created>
  <dcterms:modified xsi:type="dcterms:W3CDTF">2020-02-13T15:24:58Z</dcterms:modified>
</cp:coreProperties>
</file>